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86" r:id="rId3"/>
    <p:sldId id="308" r:id="rId4"/>
    <p:sldId id="320" r:id="rId5"/>
    <p:sldId id="307" r:id="rId6"/>
    <p:sldId id="314" r:id="rId7"/>
    <p:sldId id="309" r:id="rId8"/>
    <p:sldId id="324" r:id="rId9"/>
    <p:sldId id="321" r:id="rId10"/>
    <p:sldId id="322" r:id="rId11"/>
    <p:sldId id="318" r:id="rId12"/>
    <p:sldId id="319" r:id="rId13"/>
    <p:sldId id="316" r:id="rId14"/>
    <p:sldId id="323" r:id="rId15"/>
    <p:sldId id="325" r:id="rId16"/>
    <p:sldId id="317" r:id="rId17"/>
    <p:sldId id="326" r:id="rId18"/>
  </p:sldIdLst>
  <p:sldSz cx="9144000" cy="6858000" type="screen4x3"/>
  <p:notesSz cx="6889750" cy="9607550"/>
  <p:defaultTextStyle>
    <a:defPPr>
      <a:defRPr lang="hu-H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B0D"/>
    <a:srgbClr val="4E6CBF"/>
    <a:srgbClr val="FF0000"/>
    <a:srgbClr val="FF6600"/>
    <a:srgbClr val="114FFB"/>
    <a:srgbClr val="1041CA"/>
    <a:srgbClr val="FF0066"/>
    <a:srgbClr val="00FF00"/>
    <a:srgbClr val="66FF33"/>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éma alapján készült stílus 1 – 6. jelölőszín">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éma alapján készült stílus 1 – 5. jelölőszín">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Stílus és rács nélkül">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Közepesen sötét stíl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2949" autoAdjust="0"/>
  </p:normalViewPr>
  <p:slideViewPr>
    <p:cSldViewPr>
      <p:cViewPr varScale="1">
        <p:scale>
          <a:sx n="58" d="100"/>
          <a:sy n="58" d="100"/>
        </p:scale>
        <p:origin x="152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85558" cy="482046"/>
          </a:xfrm>
          <a:prstGeom prst="rect">
            <a:avLst/>
          </a:prstGeom>
        </p:spPr>
        <p:txBody>
          <a:bodyPr vert="horz" lIns="94265" tIns="47133" rIns="94265" bIns="47133" rtlCol="0"/>
          <a:lstStyle>
            <a:lvl1pPr algn="l">
              <a:defRPr sz="1200"/>
            </a:lvl1pPr>
          </a:lstStyle>
          <a:p>
            <a:endParaRPr lang="hu-HU"/>
          </a:p>
        </p:txBody>
      </p:sp>
      <p:sp>
        <p:nvSpPr>
          <p:cNvPr id="3" name="Dátum helye 2"/>
          <p:cNvSpPr>
            <a:spLocks noGrp="1"/>
          </p:cNvSpPr>
          <p:nvPr>
            <p:ph type="dt" sz="quarter" idx="1"/>
          </p:nvPr>
        </p:nvSpPr>
        <p:spPr>
          <a:xfrm>
            <a:off x="3902597" y="0"/>
            <a:ext cx="2985558" cy="482046"/>
          </a:xfrm>
          <a:prstGeom prst="rect">
            <a:avLst/>
          </a:prstGeom>
        </p:spPr>
        <p:txBody>
          <a:bodyPr vert="horz" lIns="94265" tIns="47133" rIns="94265" bIns="47133" rtlCol="0"/>
          <a:lstStyle>
            <a:lvl1pPr algn="r">
              <a:defRPr sz="1200"/>
            </a:lvl1pPr>
          </a:lstStyle>
          <a:p>
            <a:fld id="{6E973ACA-C30F-420D-896E-1F7A380C9A65}" type="datetimeFigureOut">
              <a:rPr lang="hu-HU" smtClean="0"/>
              <a:t>2017. 09. 28.</a:t>
            </a:fld>
            <a:endParaRPr lang="hu-HU"/>
          </a:p>
        </p:txBody>
      </p:sp>
      <p:sp>
        <p:nvSpPr>
          <p:cNvPr id="4" name="Élőláb helye 3"/>
          <p:cNvSpPr>
            <a:spLocks noGrp="1"/>
          </p:cNvSpPr>
          <p:nvPr>
            <p:ph type="ftr" sz="quarter" idx="2"/>
          </p:nvPr>
        </p:nvSpPr>
        <p:spPr>
          <a:xfrm>
            <a:off x="0" y="9125506"/>
            <a:ext cx="2985558" cy="482045"/>
          </a:xfrm>
          <a:prstGeom prst="rect">
            <a:avLst/>
          </a:prstGeom>
        </p:spPr>
        <p:txBody>
          <a:bodyPr vert="horz" lIns="94265" tIns="47133" rIns="94265" bIns="47133" rtlCol="0" anchor="b"/>
          <a:lstStyle>
            <a:lvl1pPr algn="l">
              <a:defRPr sz="1200"/>
            </a:lvl1pPr>
          </a:lstStyle>
          <a:p>
            <a:endParaRPr lang="hu-HU"/>
          </a:p>
        </p:txBody>
      </p:sp>
      <p:sp>
        <p:nvSpPr>
          <p:cNvPr id="5" name="Dia számának helye 4"/>
          <p:cNvSpPr>
            <a:spLocks noGrp="1"/>
          </p:cNvSpPr>
          <p:nvPr>
            <p:ph type="sldNum" sz="quarter" idx="3"/>
          </p:nvPr>
        </p:nvSpPr>
        <p:spPr>
          <a:xfrm>
            <a:off x="3902597" y="9125506"/>
            <a:ext cx="2985558" cy="482045"/>
          </a:xfrm>
          <a:prstGeom prst="rect">
            <a:avLst/>
          </a:prstGeom>
        </p:spPr>
        <p:txBody>
          <a:bodyPr vert="horz" lIns="94265" tIns="47133" rIns="94265" bIns="47133" rtlCol="0" anchor="b"/>
          <a:lstStyle>
            <a:lvl1pPr algn="r">
              <a:defRPr sz="1200"/>
            </a:lvl1pPr>
          </a:lstStyle>
          <a:p>
            <a:fld id="{123514C9-03A0-4E31-9244-5B2C335F038D}" type="slidenum">
              <a:rPr lang="hu-HU" smtClean="0"/>
              <a:t>‹#›</a:t>
            </a:fld>
            <a:endParaRPr lang="hu-HU"/>
          </a:p>
        </p:txBody>
      </p:sp>
    </p:spTree>
    <p:extLst>
      <p:ext uri="{BB962C8B-B14F-4D97-AF65-F5344CB8AC3E}">
        <p14:creationId xmlns:p14="http://schemas.microsoft.com/office/powerpoint/2010/main" val="101305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85558" cy="480378"/>
          </a:xfrm>
          <a:prstGeom prst="rect">
            <a:avLst/>
          </a:prstGeom>
        </p:spPr>
        <p:txBody>
          <a:bodyPr vert="horz" lIns="94265" tIns="47133" rIns="94265" bIns="47133" rtlCol="0"/>
          <a:lstStyle>
            <a:lvl1pPr algn="l" fontAlgn="auto">
              <a:spcBef>
                <a:spcPts val="0"/>
              </a:spcBef>
              <a:spcAft>
                <a:spcPts val="0"/>
              </a:spcAft>
              <a:defRPr sz="1200">
                <a:latin typeface="+mn-lt"/>
                <a:cs typeface="+mn-cs"/>
              </a:defRPr>
            </a:lvl1pPr>
          </a:lstStyle>
          <a:p>
            <a:pPr>
              <a:defRPr/>
            </a:pPr>
            <a:endParaRPr lang="hu-HU"/>
          </a:p>
        </p:txBody>
      </p:sp>
      <p:sp>
        <p:nvSpPr>
          <p:cNvPr id="3" name="Dátum helye 2"/>
          <p:cNvSpPr>
            <a:spLocks noGrp="1"/>
          </p:cNvSpPr>
          <p:nvPr>
            <p:ph type="dt" idx="1"/>
          </p:nvPr>
        </p:nvSpPr>
        <p:spPr>
          <a:xfrm>
            <a:off x="3902597" y="0"/>
            <a:ext cx="2985558" cy="480378"/>
          </a:xfrm>
          <a:prstGeom prst="rect">
            <a:avLst/>
          </a:prstGeom>
        </p:spPr>
        <p:txBody>
          <a:bodyPr vert="horz" lIns="94265" tIns="47133" rIns="94265" bIns="47133" rtlCol="0"/>
          <a:lstStyle>
            <a:lvl1pPr algn="r" fontAlgn="auto">
              <a:spcBef>
                <a:spcPts val="0"/>
              </a:spcBef>
              <a:spcAft>
                <a:spcPts val="0"/>
              </a:spcAft>
              <a:defRPr sz="1200">
                <a:latin typeface="+mn-lt"/>
                <a:cs typeface="+mn-cs"/>
              </a:defRPr>
            </a:lvl1pPr>
          </a:lstStyle>
          <a:p>
            <a:pPr>
              <a:defRPr/>
            </a:pPr>
            <a:fld id="{0183752A-DCD2-4D28-A9CF-93B53B788F42}" type="datetimeFigureOut">
              <a:rPr lang="hu-HU"/>
              <a:pPr>
                <a:defRPr/>
              </a:pPr>
              <a:t>2017. 09. 28.</a:t>
            </a:fld>
            <a:endParaRPr lang="hu-HU"/>
          </a:p>
        </p:txBody>
      </p:sp>
      <p:sp>
        <p:nvSpPr>
          <p:cNvPr id="4" name="Diakép helye 3"/>
          <p:cNvSpPr>
            <a:spLocks noGrp="1" noRot="1" noChangeAspect="1"/>
          </p:cNvSpPr>
          <p:nvPr>
            <p:ph type="sldImg" idx="2"/>
          </p:nvPr>
        </p:nvSpPr>
        <p:spPr>
          <a:xfrm>
            <a:off x="1044575" y="720725"/>
            <a:ext cx="4800600" cy="3602038"/>
          </a:xfrm>
          <a:prstGeom prst="rect">
            <a:avLst/>
          </a:prstGeom>
          <a:noFill/>
          <a:ln w="12700">
            <a:solidFill>
              <a:prstClr val="black"/>
            </a:solidFill>
          </a:ln>
        </p:spPr>
        <p:txBody>
          <a:bodyPr vert="horz" lIns="94265" tIns="47133" rIns="94265" bIns="47133" rtlCol="0" anchor="ctr"/>
          <a:lstStyle/>
          <a:p>
            <a:pPr lvl="0"/>
            <a:endParaRPr lang="hu-HU" noProof="0"/>
          </a:p>
        </p:txBody>
      </p:sp>
      <p:sp>
        <p:nvSpPr>
          <p:cNvPr id="5" name="Jegyzetek helye 4"/>
          <p:cNvSpPr>
            <a:spLocks noGrp="1"/>
          </p:cNvSpPr>
          <p:nvPr>
            <p:ph type="body" sz="quarter" idx="3"/>
          </p:nvPr>
        </p:nvSpPr>
        <p:spPr>
          <a:xfrm>
            <a:off x="688975" y="4563586"/>
            <a:ext cx="5511800" cy="4323398"/>
          </a:xfrm>
          <a:prstGeom prst="rect">
            <a:avLst/>
          </a:prstGeom>
        </p:spPr>
        <p:txBody>
          <a:bodyPr vert="horz" lIns="94265" tIns="47133" rIns="94265" bIns="47133" rtlCol="0"/>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9125505"/>
            <a:ext cx="2985558" cy="480378"/>
          </a:xfrm>
          <a:prstGeom prst="rect">
            <a:avLst/>
          </a:prstGeom>
        </p:spPr>
        <p:txBody>
          <a:bodyPr vert="horz" lIns="94265" tIns="47133" rIns="94265" bIns="47133" rtlCol="0" anchor="b"/>
          <a:lstStyle>
            <a:lvl1pPr algn="l" fontAlgn="auto">
              <a:spcBef>
                <a:spcPts val="0"/>
              </a:spcBef>
              <a:spcAft>
                <a:spcPts val="0"/>
              </a:spcAft>
              <a:defRPr sz="1200">
                <a:latin typeface="+mn-lt"/>
                <a:cs typeface="+mn-cs"/>
              </a:defRPr>
            </a:lvl1pPr>
          </a:lstStyle>
          <a:p>
            <a:pPr>
              <a:defRPr/>
            </a:pPr>
            <a:endParaRPr lang="hu-HU"/>
          </a:p>
        </p:txBody>
      </p:sp>
      <p:sp>
        <p:nvSpPr>
          <p:cNvPr id="7" name="Dia számának helye 6"/>
          <p:cNvSpPr>
            <a:spLocks noGrp="1"/>
          </p:cNvSpPr>
          <p:nvPr>
            <p:ph type="sldNum" sz="quarter" idx="5"/>
          </p:nvPr>
        </p:nvSpPr>
        <p:spPr>
          <a:xfrm>
            <a:off x="3902597" y="9125505"/>
            <a:ext cx="2985558" cy="480378"/>
          </a:xfrm>
          <a:prstGeom prst="rect">
            <a:avLst/>
          </a:prstGeom>
        </p:spPr>
        <p:txBody>
          <a:bodyPr vert="horz" lIns="94265" tIns="47133" rIns="94265" bIns="47133" rtlCol="0" anchor="b"/>
          <a:lstStyle>
            <a:lvl1pPr algn="r" fontAlgn="auto">
              <a:spcBef>
                <a:spcPts val="0"/>
              </a:spcBef>
              <a:spcAft>
                <a:spcPts val="0"/>
              </a:spcAft>
              <a:defRPr sz="1200">
                <a:latin typeface="+mn-lt"/>
                <a:cs typeface="+mn-cs"/>
              </a:defRPr>
            </a:lvl1pPr>
          </a:lstStyle>
          <a:p>
            <a:pPr>
              <a:defRPr/>
            </a:pPr>
            <a:fld id="{3B6962F9-3958-4431-A690-5874BCF89824}" type="slidenum">
              <a:rPr lang="hu-HU"/>
              <a:pPr>
                <a:defRPr/>
              </a:pPr>
              <a:t>‹#›</a:t>
            </a:fld>
            <a:endParaRPr lang="hu-HU"/>
          </a:p>
        </p:txBody>
      </p:sp>
    </p:spTree>
    <p:extLst>
      <p:ext uri="{BB962C8B-B14F-4D97-AF65-F5344CB8AC3E}">
        <p14:creationId xmlns:p14="http://schemas.microsoft.com/office/powerpoint/2010/main" val="36882516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a:t>
            </a:fld>
            <a:endParaRPr lang="hu-HU"/>
          </a:p>
        </p:txBody>
      </p:sp>
    </p:spTree>
    <p:extLst>
      <p:ext uri="{BB962C8B-B14F-4D97-AF65-F5344CB8AC3E}">
        <p14:creationId xmlns:p14="http://schemas.microsoft.com/office/powerpoint/2010/main" val="2877190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42655"/>
            <a:r>
              <a:rPr lang="hu-HU" dirty="0" smtClean="0"/>
              <a:t>The </a:t>
            </a:r>
            <a:r>
              <a:rPr lang="hu-HU" dirty="0" err="1" smtClean="0"/>
              <a:t>following</a:t>
            </a:r>
            <a:r>
              <a:rPr lang="hu-HU" dirty="0" smtClean="0"/>
              <a:t> </a:t>
            </a:r>
            <a:r>
              <a:rPr lang="hu-HU" dirty="0" err="1" smtClean="0"/>
              <a:t>procedures</a:t>
            </a:r>
            <a:r>
              <a:rPr lang="hu-HU" dirty="0" smtClean="0"/>
              <a:t> </a:t>
            </a:r>
            <a:r>
              <a:rPr lang="hu-HU" dirty="0" err="1" smtClean="0"/>
              <a:t>are</a:t>
            </a:r>
            <a:r>
              <a:rPr lang="hu-HU" dirty="0" smtClean="0"/>
              <a:t> </a:t>
            </a:r>
            <a:r>
              <a:rPr lang="hu-HU" dirty="0" err="1" smtClean="0"/>
              <a:t>included</a:t>
            </a:r>
            <a:r>
              <a:rPr lang="hu-HU" dirty="0" smtClean="0"/>
              <a:t> </a:t>
            </a:r>
            <a:r>
              <a:rPr lang="hu-HU" dirty="0" err="1" smtClean="0"/>
              <a:t>at</a:t>
            </a:r>
            <a:r>
              <a:rPr lang="hu-HU" dirty="0" smtClean="0"/>
              <a:t> </a:t>
            </a:r>
            <a:r>
              <a:rPr lang="hu-HU" dirty="0" err="1" smtClean="0"/>
              <a:t>each</a:t>
            </a:r>
            <a:r>
              <a:rPr lang="hu-HU" dirty="0" smtClean="0"/>
              <a:t> </a:t>
            </a:r>
            <a:r>
              <a:rPr lang="hu-HU" dirty="0" err="1" smtClean="0"/>
              <a:t>clinic</a:t>
            </a:r>
            <a:r>
              <a:rPr lang="hu-HU" dirty="0" smtClean="0"/>
              <a:t>. </a:t>
            </a:r>
            <a:r>
              <a:rPr lang="hu-HU" dirty="0" err="1" smtClean="0"/>
              <a:t>Routine</a:t>
            </a:r>
            <a:r>
              <a:rPr lang="hu-HU" dirty="0" smtClean="0"/>
              <a:t> </a:t>
            </a:r>
            <a:r>
              <a:rPr lang="hu-HU" dirty="0" err="1" smtClean="0"/>
              <a:t>physical</a:t>
            </a:r>
            <a:r>
              <a:rPr lang="hu-HU" dirty="0" smtClean="0"/>
              <a:t> </a:t>
            </a:r>
            <a:r>
              <a:rPr lang="hu-HU" dirty="0" err="1" smtClean="0"/>
              <a:t>examination</a:t>
            </a:r>
            <a:r>
              <a:rPr lang="hu-HU" dirty="0" smtClean="0"/>
              <a:t> </a:t>
            </a:r>
            <a:r>
              <a:rPr lang="hu-HU" dirty="0" err="1" smtClean="0"/>
              <a:t>including</a:t>
            </a:r>
            <a:r>
              <a:rPr lang="hu-HU" dirty="0" smtClean="0"/>
              <a:t> </a:t>
            </a:r>
            <a:r>
              <a:rPr lang="hu-HU" dirty="0" err="1" smtClean="0"/>
              <a:t>weight</a:t>
            </a:r>
            <a:r>
              <a:rPr lang="hu-HU" dirty="0" smtClean="0"/>
              <a:t>, </a:t>
            </a:r>
            <a:r>
              <a:rPr lang="hu-HU" dirty="0" err="1" smtClean="0"/>
              <a:t>height</a:t>
            </a:r>
            <a:r>
              <a:rPr lang="hu-HU" dirty="0" smtClean="0"/>
              <a:t>, </a:t>
            </a:r>
            <a:r>
              <a:rPr lang="hu-HU" dirty="0" err="1" smtClean="0"/>
              <a:t>head</a:t>
            </a:r>
            <a:r>
              <a:rPr lang="hu-HU" dirty="0" smtClean="0"/>
              <a:t> </a:t>
            </a:r>
            <a:r>
              <a:rPr lang="hu-HU" dirty="0" err="1" smtClean="0"/>
              <a:t>circumference</a:t>
            </a:r>
            <a:r>
              <a:rPr lang="hu-HU" dirty="0" smtClean="0"/>
              <a:t> </a:t>
            </a:r>
            <a:r>
              <a:rPr lang="hu-HU" dirty="0" err="1" smtClean="0"/>
              <a:t>in</a:t>
            </a:r>
            <a:r>
              <a:rPr lang="hu-HU" dirty="0" smtClean="0"/>
              <a:t> </a:t>
            </a:r>
            <a:r>
              <a:rPr lang="hu-HU" dirty="0" err="1" smtClean="0"/>
              <a:t>infants</a:t>
            </a:r>
            <a:r>
              <a:rPr lang="hu-HU" dirty="0" smtClean="0"/>
              <a:t>, </a:t>
            </a:r>
            <a:r>
              <a:rPr lang="hu-HU" dirty="0" err="1" smtClean="0"/>
              <a:t>spirometry</a:t>
            </a:r>
            <a:r>
              <a:rPr lang="hu-HU" dirty="0" smtClean="0"/>
              <a:t> </a:t>
            </a:r>
            <a:r>
              <a:rPr lang="hu-HU" dirty="0" err="1" smtClean="0"/>
              <a:t>from</a:t>
            </a:r>
            <a:r>
              <a:rPr lang="hu-HU" dirty="0" smtClean="0"/>
              <a:t> </a:t>
            </a:r>
            <a:r>
              <a:rPr lang="hu-HU" dirty="0" err="1" smtClean="0"/>
              <a:t>age</a:t>
            </a:r>
            <a:r>
              <a:rPr lang="hu-HU" dirty="0" smtClean="0"/>
              <a:t> </a:t>
            </a:r>
            <a:r>
              <a:rPr lang="hu-HU" dirty="0" err="1" smtClean="0"/>
              <a:t>five</a:t>
            </a:r>
            <a:r>
              <a:rPr lang="hu-HU" dirty="0" smtClean="0"/>
              <a:t> </a:t>
            </a:r>
            <a:r>
              <a:rPr lang="hu-HU" dirty="0" err="1" smtClean="0"/>
              <a:t>years</a:t>
            </a:r>
            <a:r>
              <a:rPr lang="hu-HU" dirty="0" smtClean="0"/>
              <a:t>, </a:t>
            </a:r>
            <a:r>
              <a:rPr lang="hu-HU" dirty="0" err="1" smtClean="0"/>
              <a:t>urine</a:t>
            </a:r>
            <a:r>
              <a:rPr lang="hu-HU" dirty="0" smtClean="0"/>
              <a:t> </a:t>
            </a:r>
            <a:r>
              <a:rPr lang="hu-HU" dirty="0" err="1" smtClean="0"/>
              <a:t>analysis</a:t>
            </a:r>
            <a:r>
              <a:rPr lang="hu-HU" dirty="0" smtClean="0"/>
              <a:t>, </a:t>
            </a:r>
            <a:r>
              <a:rPr lang="hu-HU" dirty="0" err="1" smtClean="0"/>
              <a:t>especially</a:t>
            </a:r>
            <a:r>
              <a:rPr lang="hu-HU" dirty="0" smtClean="0"/>
              <a:t> </a:t>
            </a:r>
            <a:r>
              <a:rPr lang="hu-HU" dirty="0" err="1" smtClean="0"/>
              <a:t>in</a:t>
            </a:r>
            <a:r>
              <a:rPr lang="hu-HU" dirty="0" smtClean="0"/>
              <a:t> </a:t>
            </a:r>
            <a:r>
              <a:rPr lang="en-US" dirty="0" smtClean="0"/>
              <a:t>patients on oral prednisolone</a:t>
            </a:r>
            <a:r>
              <a:rPr lang="hu-HU" dirty="0" smtClean="0"/>
              <a:t>.</a:t>
            </a:r>
            <a:r>
              <a:rPr lang="hu-HU" baseline="0" dirty="0" smtClean="0"/>
              <a:t> S</a:t>
            </a:r>
            <a:r>
              <a:rPr lang="en-US" dirty="0" smtClean="0"/>
              <a:t>sputum sample for productive patients and oropharyngeal specimen from non-productive patients</a:t>
            </a:r>
            <a:r>
              <a:rPr lang="hu-HU" dirty="0"/>
              <a:t> </a:t>
            </a:r>
            <a:r>
              <a:rPr lang="hu-HU" dirty="0" err="1"/>
              <a:t>are</a:t>
            </a:r>
            <a:r>
              <a:rPr lang="hu-HU" dirty="0"/>
              <a:t> </a:t>
            </a:r>
            <a:r>
              <a:rPr lang="hu-HU" dirty="0" err="1"/>
              <a:t>always</a:t>
            </a:r>
            <a:r>
              <a:rPr lang="hu-HU" dirty="0"/>
              <a:t> </a:t>
            </a:r>
            <a:r>
              <a:rPr lang="hu-HU" dirty="0" err="1"/>
              <a:t>collected</a:t>
            </a:r>
            <a:r>
              <a:rPr lang="hu-HU" dirty="0"/>
              <a:t> </a:t>
            </a:r>
            <a:r>
              <a:rPr lang="hu-HU" dirty="0" err="1"/>
              <a:t>for</a:t>
            </a:r>
            <a:r>
              <a:rPr lang="hu-HU" dirty="0"/>
              <a:t> </a:t>
            </a:r>
            <a:r>
              <a:rPr lang="hu-HU" dirty="0" err="1"/>
              <a:t>microbiology</a:t>
            </a:r>
            <a:r>
              <a:rPr lang="hu-HU" dirty="0"/>
              <a:t> and </a:t>
            </a:r>
            <a:r>
              <a:rPr lang="hu-HU" dirty="0" err="1"/>
              <a:t>for</a:t>
            </a:r>
            <a:r>
              <a:rPr lang="hu-HU" dirty="0"/>
              <a:t> </a:t>
            </a:r>
            <a:r>
              <a:rPr lang="hu-HU" dirty="0" err="1"/>
              <a:t>culturing</a:t>
            </a:r>
            <a:r>
              <a:rPr lang="hu-HU" dirty="0"/>
              <a:t> </a:t>
            </a:r>
            <a:r>
              <a:rPr lang="hu-HU" dirty="0" err="1"/>
              <a:t>non-tuberculous</a:t>
            </a:r>
            <a:r>
              <a:rPr lang="hu-HU" dirty="0"/>
              <a:t> </a:t>
            </a:r>
            <a:r>
              <a:rPr lang="hu-HU" dirty="0" err="1"/>
              <a:t>mycobacteria</a:t>
            </a:r>
            <a:r>
              <a:rPr lang="hu-HU" dirty="0"/>
              <a:t>.</a:t>
            </a:r>
          </a:p>
          <a:p>
            <a:endParaRPr lang="hu-HU" dirty="0" smtClean="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10</a:t>
            </a:fld>
            <a:endParaRPr lang="hu-HU"/>
          </a:p>
        </p:txBody>
      </p:sp>
    </p:spTree>
    <p:extLst>
      <p:ext uri="{BB962C8B-B14F-4D97-AF65-F5344CB8AC3E}">
        <p14:creationId xmlns:p14="http://schemas.microsoft.com/office/powerpoint/2010/main" val="2252951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a:t>All patients are seen annually for a full clinical review of progress over the last year and for surveillance investigations</a:t>
            </a:r>
            <a:r>
              <a:rPr lang="hu-HU" dirty="0"/>
              <a:t>. </a:t>
            </a:r>
            <a:r>
              <a:rPr lang="hu-HU" dirty="0" err="1"/>
              <a:t>This</a:t>
            </a:r>
            <a:r>
              <a:rPr lang="hu-HU" dirty="0"/>
              <a:t> </a:t>
            </a:r>
            <a:r>
              <a:rPr lang="hu-HU" dirty="0" err="1"/>
              <a:t>usually</a:t>
            </a:r>
            <a:r>
              <a:rPr lang="hu-HU" dirty="0"/>
              <a:t> </a:t>
            </a:r>
            <a:r>
              <a:rPr lang="hu-HU" dirty="0" err="1"/>
              <a:t>takes</a:t>
            </a:r>
            <a:r>
              <a:rPr lang="hu-HU" dirty="0"/>
              <a:t> </a:t>
            </a:r>
            <a:r>
              <a:rPr lang="hu-HU" dirty="0" err="1"/>
              <a:t>place</a:t>
            </a:r>
            <a:r>
              <a:rPr lang="hu-HU" dirty="0"/>
              <a:t> </a:t>
            </a:r>
            <a:r>
              <a:rPr lang="hu-HU" dirty="0" err="1"/>
              <a:t>in</a:t>
            </a:r>
            <a:r>
              <a:rPr lang="hu-HU" dirty="0"/>
              <a:t> </a:t>
            </a:r>
            <a:r>
              <a:rPr lang="hu-HU" dirty="0" err="1"/>
              <a:t>the</a:t>
            </a:r>
            <a:r>
              <a:rPr lang="hu-HU" dirty="0"/>
              <a:t> </a:t>
            </a:r>
            <a:r>
              <a:rPr lang="hu-HU" dirty="0" err="1"/>
              <a:t>normal</a:t>
            </a:r>
            <a:r>
              <a:rPr lang="hu-HU" dirty="0"/>
              <a:t> CF </a:t>
            </a:r>
            <a:r>
              <a:rPr lang="hu-HU" dirty="0" err="1"/>
              <a:t>clinic</a:t>
            </a:r>
            <a:r>
              <a:rPr lang="hu-HU" dirty="0"/>
              <a:t>, </a:t>
            </a:r>
            <a:r>
              <a:rPr lang="hu-HU" dirty="0" err="1"/>
              <a:t>with</a:t>
            </a:r>
            <a:r>
              <a:rPr lang="hu-HU" dirty="0"/>
              <a:t> </a:t>
            </a:r>
            <a:r>
              <a:rPr lang="hu-HU" dirty="0" err="1"/>
              <a:t>the</a:t>
            </a:r>
            <a:r>
              <a:rPr lang="hu-HU" dirty="0"/>
              <a:t> </a:t>
            </a:r>
            <a:r>
              <a:rPr lang="hu-HU" dirty="0" err="1"/>
              <a:t>patient</a:t>
            </a:r>
            <a:r>
              <a:rPr lang="hu-HU" dirty="0"/>
              <a:t> </a:t>
            </a:r>
            <a:r>
              <a:rPr lang="hu-HU" dirty="0" err="1"/>
              <a:t>attending</a:t>
            </a:r>
            <a:r>
              <a:rPr lang="hu-HU" dirty="0"/>
              <a:t> </a:t>
            </a:r>
            <a:r>
              <a:rPr lang="hu-HU" dirty="0" err="1"/>
              <a:t>radiology</a:t>
            </a:r>
            <a:r>
              <a:rPr lang="hu-HU" dirty="0"/>
              <a:t> and </a:t>
            </a:r>
            <a:r>
              <a:rPr lang="hu-HU" dirty="0" err="1"/>
              <a:t>the</a:t>
            </a:r>
            <a:r>
              <a:rPr lang="hu-HU" dirty="0"/>
              <a:t> </a:t>
            </a:r>
            <a:r>
              <a:rPr lang="hu-HU" dirty="0" err="1"/>
              <a:t>lung</a:t>
            </a:r>
            <a:r>
              <a:rPr lang="hu-HU" dirty="0"/>
              <a:t> </a:t>
            </a:r>
            <a:r>
              <a:rPr lang="hu-HU" dirty="0" err="1"/>
              <a:t>function</a:t>
            </a:r>
            <a:r>
              <a:rPr lang="hu-HU" dirty="0"/>
              <a:t> </a:t>
            </a:r>
            <a:r>
              <a:rPr lang="hu-HU" dirty="0" err="1"/>
              <a:t>lab</a:t>
            </a:r>
            <a:r>
              <a:rPr lang="hu-HU" dirty="0"/>
              <a:t> </a:t>
            </a:r>
            <a:r>
              <a:rPr lang="hu-HU" dirty="0" err="1"/>
              <a:t>beforehand</a:t>
            </a:r>
            <a:r>
              <a:rPr lang="hu-HU" dirty="0"/>
              <a:t>. </a:t>
            </a:r>
            <a:r>
              <a:rPr lang="en-US" dirty="0" smtClean="0"/>
              <a:t>Assessment of dietary intake, PERT usage, use of vitamins, salt replacement therapy and use of nutritional supplements.</a:t>
            </a:r>
            <a:r>
              <a:rPr lang="hu-HU" dirty="0" smtClean="0"/>
              <a:t> </a:t>
            </a:r>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11</a:t>
            </a:fld>
            <a:endParaRPr lang="hu-HU"/>
          </a:p>
        </p:txBody>
      </p:sp>
    </p:spTree>
    <p:extLst>
      <p:ext uri="{BB962C8B-B14F-4D97-AF65-F5344CB8AC3E}">
        <p14:creationId xmlns:p14="http://schemas.microsoft.com/office/powerpoint/2010/main" val="1330503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a:p>
            <a:r>
              <a:rPr lang="hu-HU" dirty="0" err="1"/>
              <a:t>As</a:t>
            </a:r>
            <a:r>
              <a:rPr lang="hu-HU" dirty="0"/>
              <a:t> </a:t>
            </a:r>
            <a:r>
              <a:rPr lang="hu-HU" dirty="0" err="1"/>
              <a:t>screening</a:t>
            </a:r>
            <a:r>
              <a:rPr lang="hu-HU" dirty="0"/>
              <a:t> </a:t>
            </a:r>
            <a:r>
              <a:rPr lang="hu-HU" dirty="0" err="1"/>
              <a:t>we</a:t>
            </a:r>
            <a:r>
              <a:rPr lang="hu-HU" dirty="0"/>
              <a:t> </a:t>
            </a:r>
            <a:r>
              <a:rPr lang="hu-HU" dirty="0" err="1"/>
              <a:t>often</a:t>
            </a:r>
            <a:r>
              <a:rPr lang="hu-HU" dirty="0"/>
              <a:t> </a:t>
            </a:r>
            <a:r>
              <a:rPr lang="hu-HU" dirty="0" err="1"/>
              <a:t>do</a:t>
            </a:r>
            <a:r>
              <a:rPr lang="hu-HU" dirty="0"/>
              <a:t> a c</a:t>
            </a:r>
            <a:r>
              <a:rPr lang="en-US" dirty="0" err="1"/>
              <a:t>hest</a:t>
            </a:r>
            <a:r>
              <a:rPr lang="en-US" dirty="0"/>
              <a:t> x-ray</a:t>
            </a:r>
            <a:r>
              <a:rPr lang="hu-HU" dirty="0"/>
              <a:t> </a:t>
            </a:r>
            <a:r>
              <a:rPr lang="hu-HU" dirty="0" err="1"/>
              <a:t>in</a:t>
            </a:r>
            <a:r>
              <a:rPr lang="hu-HU" dirty="0"/>
              <a:t> </a:t>
            </a:r>
            <a:r>
              <a:rPr lang="hu-HU" dirty="0" err="1"/>
              <a:t>order</a:t>
            </a:r>
            <a:r>
              <a:rPr lang="hu-HU" dirty="0"/>
              <a:t> </a:t>
            </a:r>
            <a:r>
              <a:rPr lang="hu-HU" dirty="0" err="1"/>
              <a:t>to</a:t>
            </a:r>
            <a:r>
              <a:rPr lang="en-US" dirty="0"/>
              <a:t> record changes and differences from the last year. </a:t>
            </a:r>
          </a:p>
          <a:p>
            <a:r>
              <a:rPr lang="en-US" dirty="0"/>
              <a:t>Liver ultrasound is performed as screening at</a:t>
            </a:r>
            <a:r>
              <a:rPr lang="hu-HU" dirty="0"/>
              <a:t> </a:t>
            </a:r>
            <a:r>
              <a:rPr lang="hu-HU" dirty="0" err="1"/>
              <a:t>our</a:t>
            </a:r>
            <a:r>
              <a:rPr lang="hu-HU" dirty="0"/>
              <a:t> </a:t>
            </a:r>
            <a:r>
              <a:rPr lang="hu-HU" dirty="0" err="1"/>
              <a:t>department</a:t>
            </a:r>
            <a:r>
              <a:rPr lang="en-US" dirty="0"/>
              <a:t> on all children aged 5 years and above. It should be performed in anyone else with a palpable liver/spleen or significantly abnormal liver function test</a:t>
            </a:r>
            <a:r>
              <a:rPr lang="hu-HU" dirty="0"/>
              <a:t>. </a:t>
            </a:r>
            <a:r>
              <a:rPr lang="hu-HU" dirty="0" err="1"/>
              <a:t>Blood</a:t>
            </a:r>
            <a:r>
              <a:rPr lang="hu-HU" dirty="0"/>
              <a:t> is </a:t>
            </a:r>
            <a:r>
              <a:rPr lang="hu-HU" dirty="0" err="1"/>
              <a:t>taken</a:t>
            </a:r>
            <a:r>
              <a:rPr lang="hu-HU" dirty="0"/>
              <a:t> </a:t>
            </a:r>
            <a:r>
              <a:rPr lang="hu-HU" dirty="0" err="1"/>
              <a:t>by</a:t>
            </a:r>
            <a:r>
              <a:rPr lang="hu-HU" dirty="0"/>
              <a:t> </a:t>
            </a:r>
            <a:r>
              <a:rPr lang="hu-HU" dirty="0" err="1"/>
              <a:t>the</a:t>
            </a:r>
            <a:r>
              <a:rPr lang="hu-HU" dirty="0"/>
              <a:t> </a:t>
            </a:r>
            <a:r>
              <a:rPr lang="hu-HU" dirty="0" err="1"/>
              <a:t>nurse</a:t>
            </a:r>
            <a:r>
              <a:rPr lang="hu-HU" dirty="0"/>
              <a:t> (</a:t>
            </a:r>
            <a:r>
              <a:rPr lang="hu-HU" dirty="0" err="1"/>
              <a:t>or</a:t>
            </a:r>
            <a:r>
              <a:rPr lang="hu-HU" dirty="0"/>
              <a:t> </a:t>
            </a:r>
            <a:r>
              <a:rPr lang="hu-HU" dirty="0" err="1"/>
              <a:t>doctor</a:t>
            </a:r>
            <a:r>
              <a:rPr lang="hu-HU" dirty="0"/>
              <a:t> </a:t>
            </a:r>
            <a:r>
              <a:rPr lang="hu-HU" dirty="0" err="1"/>
              <a:t>for</a:t>
            </a:r>
            <a:r>
              <a:rPr lang="hu-HU" dirty="0"/>
              <a:t> </a:t>
            </a:r>
            <a:r>
              <a:rPr lang="hu-HU" dirty="0" err="1"/>
              <a:t>the</a:t>
            </a:r>
            <a:r>
              <a:rPr lang="hu-HU" dirty="0"/>
              <a:t> </a:t>
            </a:r>
            <a:r>
              <a:rPr lang="hu-HU" dirty="0" err="1"/>
              <a:t>following</a:t>
            </a:r>
            <a:r>
              <a:rPr lang="hu-HU" dirty="0"/>
              <a:t> </a:t>
            </a:r>
            <a:r>
              <a:rPr lang="hu-HU" dirty="0" err="1"/>
              <a:t>listed</a:t>
            </a:r>
            <a:r>
              <a:rPr lang="hu-HU" dirty="0"/>
              <a:t> </a:t>
            </a:r>
            <a:r>
              <a:rPr lang="hu-HU" dirty="0" err="1"/>
              <a:t>on</a:t>
            </a:r>
            <a:r>
              <a:rPr lang="hu-HU" dirty="0"/>
              <a:t> </a:t>
            </a:r>
            <a:r>
              <a:rPr lang="hu-HU" dirty="0" err="1"/>
              <a:t>the</a:t>
            </a:r>
            <a:r>
              <a:rPr lang="hu-HU" dirty="0"/>
              <a:t> </a:t>
            </a:r>
            <a:r>
              <a:rPr lang="hu-HU" dirty="0" err="1"/>
              <a:t>slide</a:t>
            </a:r>
            <a:r>
              <a:rPr lang="hu-HU" dirty="0"/>
              <a:t>.</a:t>
            </a:r>
          </a:p>
          <a:p>
            <a:r>
              <a:rPr lang="en-US" dirty="0" smtClean="0"/>
              <a:t>Blood glucose monitoring should be performed to exclude </a:t>
            </a:r>
            <a:r>
              <a:rPr lang="en-US" dirty="0" err="1" smtClean="0"/>
              <a:t>hyperglycaemia</a:t>
            </a:r>
            <a:r>
              <a:rPr lang="en-US" dirty="0" smtClean="0"/>
              <a:t>, either by a formal oral glucose tolerance test or fasting and random blood glucose testing on a regular basis</a:t>
            </a:r>
            <a:endParaRPr lang="hu-HU" dirty="0" smtClean="0"/>
          </a:p>
          <a:p>
            <a:pPr defTabSz="942655"/>
            <a:r>
              <a:rPr lang="hu-HU" dirty="0" err="1"/>
              <a:t>Bone</a:t>
            </a:r>
            <a:r>
              <a:rPr lang="hu-HU" dirty="0"/>
              <a:t> </a:t>
            </a:r>
            <a:r>
              <a:rPr lang="hu-HU" dirty="0" err="1"/>
              <a:t>densitometry</a:t>
            </a:r>
            <a:r>
              <a:rPr lang="hu-HU" dirty="0"/>
              <a:t> (DEXA </a:t>
            </a:r>
            <a:r>
              <a:rPr lang="hu-HU" dirty="0" err="1"/>
              <a:t>scan</a:t>
            </a:r>
            <a:r>
              <a:rPr lang="hu-HU" dirty="0"/>
              <a:t>) is </a:t>
            </a:r>
            <a:r>
              <a:rPr lang="hu-HU" dirty="0" err="1"/>
              <a:t>measured</a:t>
            </a:r>
            <a:r>
              <a:rPr lang="hu-HU" dirty="0"/>
              <a:t> </a:t>
            </a:r>
            <a:r>
              <a:rPr lang="hu-HU" dirty="0" err="1"/>
              <a:t>screening</a:t>
            </a:r>
            <a:r>
              <a:rPr lang="hu-HU" dirty="0"/>
              <a:t> </a:t>
            </a:r>
            <a:r>
              <a:rPr lang="hu-HU" dirty="0" err="1"/>
              <a:t>in</a:t>
            </a:r>
            <a:r>
              <a:rPr lang="hu-HU" dirty="0"/>
              <a:t> </a:t>
            </a:r>
            <a:r>
              <a:rPr lang="hu-HU" dirty="0" err="1"/>
              <a:t>all</a:t>
            </a:r>
            <a:r>
              <a:rPr lang="hu-HU" dirty="0"/>
              <a:t> </a:t>
            </a:r>
            <a:r>
              <a:rPr lang="hu-HU" dirty="0" err="1"/>
              <a:t>children</a:t>
            </a:r>
            <a:r>
              <a:rPr lang="hu-HU" dirty="0"/>
              <a:t> </a:t>
            </a:r>
            <a:r>
              <a:rPr lang="hu-HU" dirty="0" err="1"/>
              <a:t>aged</a:t>
            </a:r>
            <a:r>
              <a:rPr lang="hu-HU" dirty="0"/>
              <a:t> </a:t>
            </a:r>
            <a:r>
              <a:rPr lang="hu-HU" dirty="0" err="1"/>
              <a:t>above</a:t>
            </a:r>
            <a:r>
              <a:rPr lang="hu-HU" dirty="0"/>
              <a:t> 10 </a:t>
            </a:r>
            <a:r>
              <a:rPr lang="hu-HU" dirty="0" err="1"/>
              <a:t>years</a:t>
            </a:r>
            <a:r>
              <a:rPr lang="hu-HU" dirty="0"/>
              <a:t>. </a:t>
            </a:r>
            <a:r>
              <a:rPr lang="hu-HU" dirty="0" err="1"/>
              <a:t>It</a:t>
            </a:r>
            <a:r>
              <a:rPr lang="hu-HU" dirty="0"/>
              <a:t> is </a:t>
            </a:r>
            <a:r>
              <a:rPr lang="hu-HU" dirty="0" err="1"/>
              <a:t>particularly</a:t>
            </a:r>
            <a:r>
              <a:rPr lang="hu-HU" dirty="0"/>
              <a:t> </a:t>
            </a:r>
            <a:r>
              <a:rPr lang="hu-HU" dirty="0" err="1"/>
              <a:t>important</a:t>
            </a:r>
            <a:r>
              <a:rPr lang="hu-HU" dirty="0"/>
              <a:t> </a:t>
            </a:r>
            <a:r>
              <a:rPr lang="hu-HU" dirty="0" err="1"/>
              <a:t>they</a:t>
            </a:r>
            <a:r>
              <a:rPr lang="hu-HU" dirty="0"/>
              <a:t> </a:t>
            </a:r>
            <a:r>
              <a:rPr lang="hu-HU" dirty="0" err="1"/>
              <a:t>are</a:t>
            </a:r>
            <a:r>
              <a:rPr lang="hu-HU" dirty="0"/>
              <a:t> </a:t>
            </a:r>
            <a:r>
              <a:rPr lang="hu-HU" dirty="0" err="1"/>
              <a:t>measured</a:t>
            </a:r>
            <a:r>
              <a:rPr lang="hu-HU" dirty="0"/>
              <a:t> </a:t>
            </a:r>
            <a:r>
              <a:rPr lang="hu-HU" dirty="0" err="1"/>
              <a:t>in</a:t>
            </a:r>
            <a:r>
              <a:rPr lang="hu-HU" dirty="0"/>
              <a:t> </a:t>
            </a:r>
            <a:r>
              <a:rPr lang="hu-HU" dirty="0" err="1"/>
              <a:t>patients</a:t>
            </a:r>
            <a:r>
              <a:rPr lang="hu-HU" dirty="0"/>
              <a:t> </a:t>
            </a:r>
            <a:r>
              <a:rPr lang="hu-HU" dirty="0" err="1"/>
              <a:t>considered</a:t>
            </a:r>
            <a:r>
              <a:rPr lang="hu-HU" dirty="0"/>
              <a:t> </a:t>
            </a:r>
            <a:r>
              <a:rPr lang="hu-HU" dirty="0" err="1"/>
              <a:t>to</a:t>
            </a:r>
            <a:r>
              <a:rPr lang="hu-HU" dirty="0"/>
              <a:t> be </a:t>
            </a:r>
            <a:r>
              <a:rPr lang="hu-HU" dirty="0" err="1"/>
              <a:t>at</a:t>
            </a:r>
            <a:r>
              <a:rPr lang="hu-HU" dirty="0"/>
              <a:t> </a:t>
            </a:r>
            <a:r>
              <a:rPr lang="hu-HU" dirty="0" err="1"/>
              <a:t>increased</a:t>
            </a:r>
            <a:r>
              <a:rPr lang="hu-HU" dirty="0"/>
              <a:t> </a:t>
            </a:r>
            <a:r>
              <a:rPr lang="hu-HU" dirty="0" err="1"/>
              <a:t>risk</a:t>
            </a:r>
            <a:r>
              <a:rPr lang="hu-HU" dirty="0"/>
              <a:t> of </a:t>
            </a:r>
            <a:r>
              <a:rPr lang="hu-HU" dirty="0" err="1"/>
              <a:t>developing</a:t>
            </a:r>
            <a:r>
              <a:rPr lang="hu-HU" dirty="0"/>
              <a:t> </a:t>
            </a:r>
            <a:r>
              <a:rPr lang="hu-HU" dirty="0" err="1"/>
              <a:t>reduced</a:t>
            </a:r>
            <a:r>
              <a:rPr lang="hu-HU" dirty="0"/>
              <a:t> </a:t>
            </a:r>
            <a:r>
              <a:rPr lang="hu-HU" dirty="0" err="1"/>
              <a:t>bone</a:t>
            </a:r>
            <a:r>
              <a:rPr lang="hu-HU" dirty="0"/>
              <a:t> </a:t>
            </a:r>
            <a:r>
              <a:rPr lang="hu-HU" dirty="0" err="1"/>
              <a:t>density</a:t>
            </a:r>
            <a:r>
              <a:rPr lang="hu-HU" dirty="0"/>
              <a:t> </a:t>
            </a:r>
            <a:r>
              <a:rPr lang="hu-HU" dirty="0" err="1"/>
              <a:t>in</a:t>
            </a:r>
            <a:r>
              <a:rPr lang="hu-HU" dirty="0"/>
              <a:t> </a:t>
            </a:r>
            <a:r>
              <a:rPr lang="hu-HU" dirty="0" err="1"/>
              <a:t>those</a:t>
            </a:r>
            <a:r>
              <a:rPr lang="hu-HU" dirty="0"/>
              <a:t> </a:t>
            </a:r>
            <a:r>
              <a:rPr lang="hu-HU" dirty="0" err="1"/>
              <a:t>who</a:t>
            </a:r>
            <a:r>
              <a:rPr lang="hu-HU" dirty="0"/>
              <a:t> </a:t>
            </a:r>
            <a:r>
              <a:rPr lang="hu-HU" dirty="0" err="1"/>
              <a:t>have</a:t>
            </a:r>
            <a:r>
              <a:rPr lang="hu-HU" dirty="0"/>
              <a:t> </a:t>
            </a:r>
            <a:r>
              <a:rPr lang="hu-HU" dirty="0" err="1"/>
              <a:t>frequent</a:t>
            </a:r>
            <a:r>
              <a:rPr lang="hu-HU" dirty="0"/>
              <a:t> </a:t>
            </a:r>
            <a:r>
              <a:rPr lang="hu-HU" dirty="0" err="1"/>
              <a:t>oral</a:t>
            </a:r>
            <a:r>
              <a:rPr lang="hu-HU" dirty="0"/>
              <a:t> </a:t>
            </a:r>
            <a:r>
              <a:rPr lang="hu-HU" dirty="0" err="1"/>
              <a:t>steroids</a:t>
            </a:r>
            <a:r>
              <a:rPr lang="hu-HU" dirty="0"/>
              <a:t> (</a:t>
            </a:r>
            <a:r>
              <a:rPr lang="hu-HU" dirty="0" err="1"/>
              <a:t>particularly</a:t>
            </a:r>
            <a:r>
              <a:rPr lang="hu-HU" dirty="0"/>
              <a:t> </a:t>
            </a:r>
            <a:r>
              <a:rPr lang="hu-HU" dirty="0" err="1"/>
              <a:t>those</a:t>
            </a:r>
            <a:r>
              <a:rPr lang="hu-HU" dirty="0"/>
              <a:t> </a:t>
            </a:r>
            <a:r>
              <a:rPr lang="hu-HU" dirty="0" err="1"/>
              <a:t>with</a:t>
            </a:r>
            <a:r>
              <a:rPr lang="hu-HU" dirty="0"/>
              <a:t> </a:t>
            </a:r>
            <a:r>
              <a:rPr lang="hu-HU" dirty="0" err="1"/>
              <a:t>chronic</a:t>
            </a:r>
            <a:r>
              <a:rPr lang="hu-HU" dirty="0"/>
              <a:t> ABPA), </a:t>
            </a:r>
            <a:r>
              <a:rPr lang="hu-HU" dirty="0" err="1"/>
              <a:t>those</a:t>
            </a:r>
            <a:r>
              <a:rPr lang="hu-HU" dirty="0"/>
              <a:t> </a:t>
            </a:r>
            <a:r>
              <a:rPr lang="hu-HU" dirty="0" err="1"/>
              <a:t>on</a:t>
            </a:r>
            <a:r>
              <a:rPr lang="hu-HU" dirty="0"/>
              <a:t> </a:t>
            </a:r>
            <a:r>
              <a:rPr lang="hu-HU" dirty="0" err="1"/>
              <a:t>high</a:t>
            </a:r>
            <a:r>
              <a:rPr lang="hu-HU" dirty="0"/>
              <a:t> </a:t>
            </a:r>
            <a:r>
              <a:rPr lang="hu-HU" dirty="0" err="1"/>
              <a:t>dose</a:t>
            </a:r>
            <a:r>
              <a:rPr lang="hu-HU" dirty="0"/>
              <a:t> </a:t>
            </a:r>
            <a:r>
              <a:rPr lang="hu-HU" dirty="0" err="1"/>
              <a:t>inhaled</a:t>
            </a:r>
            <a:r>
              <a:rPr lang="hu-HU" dirty="0"/>
              <a:t> </a:t>
            </a:r>
            <a:r>
              <a:rPr lang="hu-HU" dirty="0" err="1"/>
              <a:t>corticosteroids</a:t>
            </a:r>
            <a:r>
              <a:rPr lang="hu-HU" dirty="0"/>
              <a:t>, </a:t>
            </a:r>
            <a:r>
              <a:rPr lang="hu-HU" dirty="0" err="1"/>
              <a:t>anyone</a:t>
            </a:r>
            <a:r>
              <a:rPr lang="hu-HU" dirty="0"/>
              <a:t> </a:t>
            </a:r>
            <a:r>
              <a:rPr lang="hu-HU" dirty="0" err="1"/>
              <a:t>receiving</a:t>
            </a:r>
            <a:r>
              <a:rPr lang="hu-HU" dirty="0"/>
              <a:t> </a:t>
            </a:r>
            <a:r>
              <a:rPr lang="hu-HU" dirty="0" err="1"/>
              <a:t>insulin</a:t>
            </a:r>
            <a:r>
              <a:rPr lang="hu-HU" dirty="0"/>
              <a:t> and </a:t>
            </a:r>
            <a:r>
              <a:rPr lang="hu-HU" dirty="0" err="1"/>
              <a:t>those</a:t>
            </a:r>
            <a:r>
              <a:rPr lang="hu-HU" dirty="0"/>
              <a:t> </a:t>
            </a:r>
            <a:r>
              <a:rPr lang="hu-HU" dirty="0" err="1"/>
              <a:t>with</a:t>
            </a:r>
            <a:r>
              <a:rPr lang="hu-HU" dirty="0"/>
              <a:t> FEV1</a:t>
            </a:r>
          </a:p>
          <a:p>
            <a:endParaRPr lang="hu-HU" dirty="0"/>
          </a:p>
          <a:p>
            <a:r>
              <a:rPr lang="en-US" dirty="0"/>
              <a:t> </a:t>
            </a:r>
          </a:p>
          <a:p>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12</a:t>
            </a:fld>
            <a:endParaRPr lang="hu-HU"/>
          </a:p>
        </p:txBody>
      </p:sp>
    </p:spTree>
    <p:extLst>
      <p:ext uri="{BB962C8B-B14F-4D97-AF65-F5344CB8AC3E}">
        <p14:creationId xmlns:p14="http://schemas.microsoft.com/office/powerpoint/2010/main" val="164494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a:t>There are several reasons why a child with cystic fibrosis is admitted to hospital, which include the following </a:t>
            </a:r>
            <a:endParaRPr lang="hu-HU" dirty="0"/>
          </a:p>
          <a:p>
            <a:r>
              <a:rPr lang="en-US" dirty="0"/>
              <a:t>Examination findings should be recorded in the standard way according to systems. Do not forget the ENT system, particularly nasal polyps </a:t>
            </a:r>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13</a:t>
            </a:fld>
            <a:endParaRPr lang="hu-HU"/>
          </a:p>
        </p:txBody>
      </p:sp>
    </p:spTree>
    <p:extLst>
      <p:ext uri="{BB962C8B-B14F-4D97-AF65-F5344CB8AC3E}">
        <p14:creationId xmlns:p14="http://schemas.microsoft.com/office/powerpoint/2010/main" val="12260189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general the facilities, staff and services needed to care for people with CF in hospital </a:t>
            </a:r>
            <a:r>
              <a:rPr lang="hu-HU" dirty="0" err="1" smtClean="0"/>
              <a:t>are</a:t>
            </a:r>
            <a:r>
              <a:rPr lang="hu-HU" dirty="0" smtClean="0"/>
              <a:t> </a:t>
            </a:r>
            <a:r>
              <a:rPr lang="hu-HU" dirty="0" err="1" smtClean="0"/>
              <a:t>those</a:t>
            </a:r>
            <a:r>
              <a:rPr lang="hu-HU" dirty="0" smtClean="0"/>
              <a:t> </a:t>
            </a:r>
            <a:r>
              <a:rPr lang="hu-HU" dirty="0" err="1" smtClean="0"/>
              <a:t>required</a:t>
            </a:r>
            <a:r>
              <a:rPr lang="hu-HU" dirty="0" smtClean="0"/>
              <a:t> </a:t>
            </a:r>
            <a:r>
              <a:rPr lang="hu-HU" dirty="0" err="1" smtClean="0"/>
              <a:t>for</a:t>
            </a:r>
            <a:r>
              <a:rPr lang="hu-HU" dirty="0" smtClean="0"/>
              <a:t> a CF centre. Se</a:t>
            </a:r>
            <a:r>
              <a:rPr lang="en-US" dirty="0" err="1" smtClean="0"/>
              <a:t>gregation</a:t>
            </a:r>
            <a:r>
              <a:rPr lang="en-US" dirty="0" smtClean="0"/>
              <a:t> </a:t>
            </a:r>
            <a:r>
              <a:rPr lang="en-US" dirty="0"/>
              <a:t>is in place in clinic and for in-patients, </a:t>
            </a:r>
            <a:r>
              <a:rPr lang="en-US" dirty="0" smtClean="0"/>
              <a:t>to </a:t>
            </a:r>
            <a:r>
              <a:rPr lang="en-US" dirty="0" err="1"/>
              <a:t>minimise</a:t>
            </a:r>
            <a:r>
              <a:rPr lang="en-US" dirty="0"/>
              <a:t> contact between CF patients. Generally, personal hygiene is </a:t>
            </a:r>
            <a:r>
              <a:rPr lang="en-US" dirty="0" err="1"/>
              <a:t>emphasised</a:t>
            </a:r>
            <a:r>
              <a:rPr lang="en-US" dirty="0"/>
              <a:t> and children are encouraged to cover their mouths when coughing, then to wash their hands (front and back, and all spaces between). Hands should be washed regularly and they must be taught not to share (with other CF children) cups, cutlery and so forth. </a:t>
            </a:r>
            <a:endParaRPr lang="hu-HU" dirty="0"/>
          </a:p>
          <a:p>
            <a:r>
              <a:rPr lang="en-US" dirty="0"/>
              <a:t>Each patient will be in a </a:t>
            </a:r>
            <a:r>
              <a:rPr lang="hu-HU" dirty="0" err="1"/>
              <a:t>single</a:t>
            </a:r>
            <a:r>
              <a:rPr lang="hu-HU" dirty="0"/>
              <a:t> </a:t>
            </a:r>
            <a:r>
              <a:rPr lang="hu-HU" dirty="0" err="1"/>
              <a:t>room</a:t>
            </a:r>
            <a:r>
              <a:rPr lang="en-US" dirty="0"/>
              <a:t> with no other CF patient. No other CF patient is permitted to be in that area at any time. </a:t>
            </a:r>
            <a:r>
              <a:rPr lang="en-US" b="1" dirty="0"/>
              <a:t>Children with CF should not enter any other CF child’s room. </a:t>
            </a:r>
            <a:r>
              <a:rPr lang="en-US" dirty="0"/>
              <a:t> We also separate children with CF from those with non-CF bronchiectasis</a:t>
            </a:r>
            <a:endParaRPr lang="hu-HU" dirty="0"/>
          </a:p>
          <a:p>
            <a:endParaRPr lang="hu-HU" dirty="0"/>
          </a:p>
          <a:p>
            <a:r>
              <a:rPr lang="en-US" dirty="0"/>
              <a:t>Physiotherapy is carried out in the children’s own rooms only. When coughing up sputum, sputum pots with covers should be used, but if tissues are preferred, these should be disposed of immediately in a yellow bin bag. </a:t>
            </a:r>
            <a:endParaRPr lang="hu-HU" sz="1200" b="0" i="0" u="none" strike="noStrike" kern="1200" baseline="0" dirty="0" smtClean="0">
              <a:solidFill>
                <a:schemeClr val="tx1"/>
              </a:solidFill>
              <a:latin typeface="+mn-lt"/>
              <a:ea typeface="+mn-ea"/>
              <a:cs typeface="+mn-cs"/>
            </a:endParaRPr>
          </a:p>
          <a:p>
            <a:r>
              <a:rPr lang="hu-HU" sz="1200" b="0" i="0" u="none" strike="noStrike" kern="1200" baseline="0" dirty="0" err="1" smtClean="0">
                <a:solidFill>
                  <a:schemeClr val="tx1"/>
                </a:solidFill>
                <a:latin typeface="+mn-lt"/>
                <a:ea typeface="+mn-ea"/>
                <a:cs typeface="+mn-cs"/>
              </a:rPr>
              <a:t>There</a:t>
            </a:r>
            <a:r>
              <a:rPr lang="hu-HU" sz="1200" b="0" i="0" u="none" strike="noStrike" kern="1200" baseline="0" dirty="0" smtClean="0">
                <a:solidFill>
                  <a:schemeClr val="tx1"/>
                </a:solidFill>
                <a:latin typeface="+mn-lt"/>
                <a:ea typeface="+mn-ea"/>
                <a:cs typeface="+mn-cs"/>
              </a:rPr>
              <a:t> is a </a:t>
            </a:r>
            <a:r>
              <a:rPr lang="hu-HU" sz="1200" b="0" i="0" u="none" strike="noStrike" kern="1200" baseline="0" dirty="0" err="1" smtClean="0">
                <a:solidFill>
                  <a:schemeClr val="tx1"/>
                </a:solidFill>
                <a:latin typeface="+mn-lt"/>
                <a:ea typeface="+mn-ea"/>
                <a:cs typeface="+mn-cs"/>
              </a:rPr>
              <a:t>Vest</a:t>
            </a:r>
            <a:r>
              <a:rPr lang="hu-HU" sz="1200" b="0" i="0" u="none" strike="noStrike" kern="1200" baseline="0" dirty="0" smtClean="0">
                <a:solidFill>
                  <a:schemeClr val="tx1"/>
                </a:solidFill>
                <a:latin typeface="+mn-lt"/>
                <a:ea typeface="+mn-ea"/>
                <a:cs typeface="+mn-cs"/>
              </a:rPr>
              <a:t> and </a:t>
            </a:r>
            <a:r>
              <a:rPr lang="hu-HU" sz="1200" b="0" i="0" u="none" strike="noStrike" kern="1200" baseline="0" dirty="0" err="1" smtClean="0">
                <a:solidFill>
                  <a:schemeClr val="tx1"/>
                </a:solidFill>
                <a:latin typeface="+mn-lt"/>
                <a:ea typeface="+mn-ea"/>
                <a:cs typeface="+mn-cs"/>
              </a:rPr>
              <a:t>cough</a:t>
            </a:r>
            <a:r>
              <a:rPr lang="hu-HU" sz="1200" b="0" i="0" u="none" strike="noStrike" kern="1200" baseline="0" dirty="0" smtClean="0">
                <a:solidFill>
                  <a:schemeClr val="tx1"/>
                </a:solidFill>
                <a:latin typeface="+mn-lt"/>
                <a:ea typeface="+mn-ea"/>
                <a:cs typeface="+mn-cs"/>
              </a:rPr>
              <a:t> </a:t>
            </a:r>
            <a:r>
              <a:rPr lang="hu-HU" sz="1200" b="0" i="0" u="none" strike="noStrike" kern="1200" baseline="0" dirty="0" err="1" smtClean="0">
                <a:solidFill>
                  <a:schemeClr val="tx1"/>
                </a:solidFill>
                <a:latin typeface="+mn-lt"/>
                <a:ea typeface="+mn-ea"/>
                <a:cs typeface="+mn-cs"/>
              </a:rPr>
              <a:t>assist</a:t>
            </a:r>
            <a:r>
              <a:rPr lang="hu-HU" sz="1200" b="0" i="0" u="none" strike="noStrike" kern="1200" baseline="0" dirty="0" smtClean="0">
                <a:solidFill>
                  <a:schemeClr val="tx1"/>
                </a:solidFill>
                <a:latin typeface="+mn-lt"/>
                <a:ea typeface="+mn-ea"/>
                <a:cs typeface="+mn-cs"/>
              </a:rPr>
              <a:t> </a:t>
            </a:r>
            <a:r>
              <a:rPr lang="hu-HU" sz="1200" b="0" i="0" u="none" strike="noStrike" kern="1200" baseline="0" dirty="0" err="1" smtClean="0">
                <a:solidFill>
                  <a:schemeClr val="tx1"/>
                </a:solidFill>
                <a:latin typeface="+mn-lt"/>
                <a:ea typeface="+mn-ea"/>
                <a:cs typeface="+mn-cs"/>
              </a:rPr>
              <a:t>available</a:t>
            </a:r>
            <a:r>
              <a:rPr lang="hu-HU"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 exceptional circumstances and always </a:t>
            </a:r>
            <a:r>
              <a:rPr lang="hu-HU" sz="1200" b="0" i="0" u="none" strike="noStrike" kern="1200" baseline="0" dirty="0" smtClean="0">
                <a:solidFill>
                  <a:schemeClr val="tx1"/>
                </a:solidFill>
                <a:latin typeface="+mn-lt"/>
                <a:ea typeface="+mn-ea"/>
                <a:cs typeface="+mn-cs"/>
              </a:rPr>
              <a:t>i</a:t>
            </a:r>
            <a:r>
              <a:rPr lang="en-US" sz="1200" b="0" i="0" u="none" strike="noStrike" kern="1200" baseline="0" dirty="0" smtClean="0">
                <a:solidFill>
                  <a:schemeClr val="tx1"/>
                </a:solidFill>
                <a:latin typeface="+mn-lt"/>
                <a:ea typeface="+mn-ea"/>
                <a:cs typeface="+mn-cs"/>
              </a:rPr>
              <a:t>n combination with another airway clearance technique. </a:t>
            </a:r>
            <a:r>
              <a:rPr lang="en-US" dirty="0" smtClean="0"/>
              <a:t> </a:t>
            </a:r>
            <a:endParaRPr lang="en-US" dirty="0"/>
          </a:p>
          <a:p>
            <a:endParaRPr lang="en-US" dirty="0"/>
          </a:p>
          <a:p>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14</a:t>
            </a:fld>
            <a:endParaRPr lang="hu-HU"/>
          </a:p>
        </p:txBody>
      </p:sp>
    </p:spTree>
    <p:extLst>
      <p:ext uri="{BB962C8B-B14F-4D97-AF65-F5344CB8AC3E}">
        <p14:creationId xmlns:p14="http://schemas.microsoft.com/office/powerpoint/2010/main" val="3697635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a:t>All children will require venous </a:t>
            </a:r>
            <a:r>
              <a:rPr lang="en-US" dirty="0" err="1" smtClean="0"/>
              <a:t>acces</a:t>
            </a:r>
            <a:endParaRPr lang="hu-HU" dirty="0" smtClean="0"/>
          </a:p>
          <a:p>
            <a:r>
              <a:rPr lang="en-US" dirty="0" smtClean="0"/>
              <a:t>Treatment plan should be appropriate for the presenting problems and include usual medications. In most people with CF admitted to hospital for any reason antibiotic treatment should be commenced without </a:t>
            </a:r>
            <a:r>
              <a:rPr lang="en-US" dirty="0" err="1" smtClean="0"/>
              <a:t>delay.s</a:t>
            </a:r>
            <a:r>
              <a:rPr lang="en-US" dirty="0" smtClean="0"/>
              <a:t> </a:t>
            </a:r>
            <a:r>
              <a:rPr lang="en-US" dirty="0"/>
              <a:t>for administration of IV antibiotics. </a:t>
            </a:r>
            <a:r>
              <a:rPr lang="en-US" dirty="0" smtClean="0"/>
              <a:t>All should have sputum sent for microbiology. </a:t>
            </a:r>
            <a:endParaRPr lang="hu-HU" dirty="0" smtClean="0"/>
          </a:p>
          <a:p>
            <a:r>
              <a:rPr lang="en-US" dirty="0" smtClean="0"/>
              <a:t>Antibiotic treatment will depend on usual organisms (usually anti-</a:t>
            </a:r>
            <a:r>
              <a:rPr lang="en-US" dirty="0" err="1" smtClean="0"/>
              <a:t>pseudomonal</a:t>
            </a:r>
            <a:r>
              <a:rPr lang="en-US" dirty="0" smtClean="0"/>
              <a:t>) and should follow CF </a:t>
            </a:r>
            <a:r>
              <a:rPr lang="en-US" dirty="0" err="1" smtClean="0"/>
              <a:t>centre</a:t>
            </a:r>
            <a:r>
              <a:rPr lang="en-US" dirty="0" smtClean="0"/>
              <a:t> protocol or guidelines</a:t>
            </a:r>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15</a:t>
            </a:fld>
            <a:endParaRPr lang="hu-HU"/>
          </a:p>
        </p:txBody>
      </p:sp>
    </p:spTree>
    <p:extLst>
      <p:ext uri="{BB962C8B-B14F-4D97-AF65-F5344CB8AC3E}">
        <p14:creationId xmlns:p14="http://schemas.microsoft.com/office/powerpoint/2010/main" val="1074017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sz="1200" b="0" i="0" u="none" strike="noStrike" kern="1200" baseline="0" dirty="0" err="1" smtClean="0">
                <a:solidFill>
                  <a:schemeClr val="tx1"/>
                </a:solidFill>
                <a:latin typeface="+mn-lt"/>
                <a:ea typeface="+mn-ea"/>
                <a:cs typeface="+mn-cs"/>
              </a:rPr>
              <a:t>paediatric</a:t>
            </a:r>
            <a:r>
              <a:rPr lang="en-US" sz="1200" b="0" i="0" u="none" strike="noStrike" kern="1200" baseline="0" dirty="0" smtClean="0">
                <a:solidFill>
                  <a:schemeClr val="tx1"/>
                </a:solidFill>
                <a:latin typeface="+mn-lt"/>
                <a:ea typeface="+mn-ea"/>
                <a:cs typeface="+mn-cs"/>
              </a:rPr>
              <a:t> physiotherapist is available in clinic to assess all patients and discuss and review their physiotherapy management. The airway clearance techniques (ACT) used vary within age groups and are always assessed on an individual basis</a:t>
            </a:r>
            <a:r>
              <a:rPr lang="hu-HU"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A specialist Dietitian is available in CF clinic and children are reviewed on a regular basis. At each review the Dietitian will assess growth, calorie intake, enzyme dosage, and education will be provided as needed. </a:t>
            </a:r>
            <a:endParaRPr lang="hu-HU" sz="1200" b="0" i="0" u="none" strike="noStrike" kern="1200" baseline="0" dirty="0" smtClean="0">
              <a:solidFill>
                <a:schemeClr val="tx1"/>
              </a:solidFill>
              <a:latin typeface="+mn-lt"/>
              <a:ea typeface="+mn-ea"/>
              <a:cs typeface="+mn-cs"/>
            </a:endParaRPr>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16</a:t>
            </a:fld>
            <a:endParaRPr lang="hu-HU"/>
          </a:p>
        </p:txBody>
      </p:sp>
    </p:spTree>
    <p:extLst>
      <p:ext uri="{BB962C8B-B14F-4D97-AF65-F5344CB8AC3E}">
        <p14:creationId xmlns:p14="http://schemas.microsoft.com/office/powerpoint/2010/main" val="1366924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iakép helye 1"/>
          <p:cNvSpPr>
            <a:spLocks noGrp="1" noRot="1" noChangeAspect="1" noTextEdit="1"/>
          </p:cNvSpPr>
          <p:nvPr>
            <p:ph type="sldImg"/>
          </p:nvPr>
        </p:nvSpPr>
        <p:spPr bwMode="auto">
          <a:noFill/>
          <a:ln>
            <a:solidFill>
              <a:srgbClr val="000000"/>
            </a:solidFill>
            <a:miter lim="800000"/>
            <a:headEnd/>
            <a:tailEnd/>
          </a:ln>
        </p:spPr>
      </p:sp>
      <p:sp>
        <p:nvSpPr>
          <p:cNvPr id="18435" name="Jegyzetek helye 2"/>
          <p:cNvSpPr>
            <a:spLocks noGrp="1"/>
          </p:cNvSpPr>
          <p:nvPr>
            <p:ph type="body" idx="1"/>
          </p:nvPr>
        </p:nvSpPr>
        <p:spPr bwMode="auto">
          <a:noFill/>
        </p:spPr>
        <p:txBody>
          <a:bodyPr wrap="square" numCol="1" anchor="t" anchorCtr="0" compatLnSpc="1">
            <a:prstTxWarp prst="textNoShape">
              <a:avLst/>
            </a:prstTxWarp>
          </a:bodyPr>
          <a:lstStyle/>
          <a:p>
            <a:pPr defTabSz="942655"/>
            <a:r>
              <a:rPr lang="hu-HU" dirty="0" err="1"/>
              <a:t>Each</a:t>
            </a:r>
            <a:r>
              <a:rPr lang="hu-HU" dirty="0"/>
              <a:t> </a:t>
            </a:r>
            <a:r>
              <a:rPr lang="hu-HU" dirty="0" err="1"/>
              <a:t>calendar</a:t>
            </a:r>
            <a:r>
              <a:rPr lang="hu-HU" dirty="0"/>
              <a:t> </a:t>
            </a:r>
            <a:r>
              <a:rPr lang="hu-HU" dirty="0" err="1"/>
              <a:t>year</a:t>
            </a:r>
            <a:r>
              <a:rPr lang="hu-HU" dirty="0"/>
              <a:t> </a:t>
            </a:r>
            <a:r>
              <a:rPr lang="hu-HU" dirty="0" err="1"/>
              <a:t>the</a:t>
            </a:r>
            <a:r>
              <a:rPr lang="hu-HU" dirty="0"/>
              <a:t> ECFS </a:t>
            </a:r>
            <a:r>
              <a:rPr lang="hu-HU" dirty="0" err="1"/>
              <a:t>Patient</a:t>
            </a:r>
            <a:r>
              <a:rPr lang="hu-HU" dirty="0"/>
              <a:t> </a:t>
            </a:r>
            <a:r>
              <a:rPr lang="hu-HU" dirty="0" err="1"/>
              <a:t>Registry</a:t>
            </a:r>
            <a:r>
              <a:rPr lang="hu-HU" dirty="0"/>
              <a:t> </a:t>
            </a:r>
            <a:r>
              <a:rPr lang="hu-HU" dirty="0" err="1"/>
              <a:t>publishes</a:t>
            </a:r>
            <a:r>
              <a:rPr lang="hu-HU" dirty="0"/>
              <a:t> a </a:t>
            </a:r>
            <a:r>
              <a:rPr lang="hu-HU" dirty="0" err="1"/>
              <a:t>detailed</a:t>
            </a:r>
            <a:r>
              <a:rPr lang="hu-HU" dirty="0"/>
              <a:t> </a:t>
            </a:r>
            <a:r>
              <a:rPr lang="hu-HU" dirty="0" err="1"/>
              <a:t>Annual</a:t>
            </a:r>
            <a:r>
              <a:rPr lang="hu-HU" dirty="0"/>
              <a:t> </a:t>
            </a:r>
            <a:r>
              <a:rPr lang="hu-HU" dirty="0" err="1"/>
              <a:t>Report</a:t>
            </a:r>
            <a:r>
              <a:rPr lang="hu-HU" dirty="0"/>
              <a:t> </a:t>
            </a:r>
            <a:r>
              <a:rPr lang="hu-HU" dirty="0" err="1"/>
              <a:t>with</a:t>
            </a:r>
            <a:r>
              <a:rPr lang="hu-HU" dirty="0"/>
              <a:t> </a:t>
            </a:r>
            <a:r>
              <a:rPr lang="hu-HU" dirty="0" err="1"/>
              <a:t>demographic</a:t>
            </a:r>
            <a:r>
              <a:rPr lang="hu-HU" dirty="0"/>
              <a:t> and </a:t>
            </a:r>
            <a:r>
              <a:rPr lang="hu-HU" dirty="0" err="1"/>
              <a:t>clinical</a:t>
            </a:r>
            <a:r>
              <a:rPr lang="hu-HU" dirty="0"/>
              <a:t> </a:t>
            </a:r>
            <a:r>
              <a:rPr lang="hu-HU" dirty="0" err="1"/>
              <a:t>data</a:t>
            </a:r>
            <a:r>
              <a:rPr lang="hu-HU" dirty="0"/>
              <a:t> </a:t>
            </a:r>
            <a:r>
              <a:rPr lang="hu-HU" dirty="0" err="1"/>
              <a:t>from</a:t>
            </a:r>
            <a:r>
              <a:rPr lang="hu-HU" dirty="0"/>
              <a:t> </a:t>
            </a:r>
            <a:r>
              <a:rPr lang="hu-HU" dirty="0" err="1"/>
              <a:t>people</a:t>
            </a:r>
            <a:r>
              <a:rPr lang="hu-HU" dirty="0"/>
              <a:t> </a:t>
            </a:r>
            <a:r>
              <a:rPr lang="hu-HU" dirty="0" err="1"/>
              <a:t>with</a:t>
            </a:r>
            <a:r>
              <a:rPr lang="hu-HU" dirty="0"/>
              <a:t> CF </a:t>
            </a:r>
            <a:r>
              <a:rPr lang="hu-HU" dirty="0" err="1"/>
              <a:t>throughout</a:t>
            </a:r>
            <a:r>
              <a:rPr lang="hu-HU" dirty="0"/>
              <a:t> Europe and </a:t>
            </a:r>
            <a:r>
              <a:rPr lang="hu-HU" dirty="0" err="1"/>
              <a:t>neighbouring</a:t>
            </a:r>
            <a:r>
              <a:rPr lang="hu-HU" dirty="0"/>
              <a:t> </a:t>
            </a:r>
            <a:r>
              <a:rPr lang="hu-HU" dirty="0" err="1"/>
              <a:t>countries</a:t>
            </a:r>
            <a:r>
              <a:rPr lang="hu-HU" dirty="0"/>
              <a:t>. The </a:t>
            </a:r>
            <a:r>
              <a:rPr lang="hu-HU" dirty="0" err="1"/>
              <a:t>natural</a:t>
            </a:r>
            <a:r>
              <a:rPr lang="hu-HU" dirty="0"/>
              <a:t> </a:t>
            </a:r>
            <a:r>
              <a:rPr lang="hu-HU" dirty="0" err="1"/>
              <a:t>history</a:t>
            </a:r>
            <a:r>
              <a:rPr lang="hu-HU" dirty="0"/>
              <a:t> of CF </a:t>
            </a:r>
            <a:r>
              <a:rPr lang="hu-HU" dirty="0" err="1"/>
              <a:t>lung</a:t>
            </a:r>
            <a:r>
              <a:rPr lang="hu-HU" dirty="0"/>
              <a:t> </a:t>
            </a:r>
            <a:r>
              <a:rPr lang="hu-HU" dirty="0" err="1"/>
              <a:t>disease</a:t>
            </a:r>
            <a:r>
              <a:rPr lang="hu-HU" dirty="0"/>
              <a:t> is </a:t>
            </a:r>
            <a:r>
              <a:rPr lang="hu-HU" dirty="0" err="1"/>
              <a:t>characterized</a:t>
            </a:r>
            <a:r>
              <a:rPr lang="hu-HU" dirty="0"/>
              <a:t> </a:t>
            </a:r>
            <a:r>
              <a:rPr lang="hu-HU" dirty="0" err="1"/>
              <a:t>by</a:t>
            </a:r>
            <a:r>
              <a:rPr lang="hu-HU" dirty="0"/>
              <a:t> a </a:t>
            </a:r>
            <a:r>
              <a:rPr lang="hu-HU" dirty="0" err="1"/>
              <a:t>progression</a:t>
            </a:r>
            <a:r>
              <a:rPr lang="hu-HU" dirty="0"/>
              <a:t> </a:t>
            </a:r>
            <a:r>
              <a:rPr lang="hu-HU" dirty="0" err="1"/>
              <a:t>to</a:t>
            </a:r>
            <a:r>
              <a:rPr lang="hu-HU" dirty="0"/>
              <a:t> </a:t>
            </a:r>
            <a:r>
              <a:rPr lang="hu-HU" dirty="0" err="1"/>
              <a:t>end-stage</a:t>
            </a:r>
            <a:r>
              <a:rPr lang="hu-HU" dirty="0"/>
              <a:t> </a:t>
            </a:r>
            <a:r>
              <a:rPr lang="hu-HU" dirty="0" err="1"/>
              <a:t>disease</a:t>
            </a:r>
            <a:r>
              <a:rPr lang="hu-HU" dirty="0"/>
              <a:t>, and </a:t>
            </a:r>
            <a:r>
              <a:rPr lang="hu-HU" dirty="0" err="1"/>
              <a:t>respiratory</a:t>
            </a:r>
            <a:r>
              <a:rPr lang="hu-HU" dirty="0"/>
              <a:t> </a:t>
            </a:r>
            <a:r>
              <a:rPr lang="hu-HU" dirty="0" err="1"/>
              <a:t>failure</a:t>
            </a:r>
            <a:r>
              <a:rPr lang="hu-HU" dirty="0"/>
              <a:t> is </a:t>
            </a:r>
            <a:r>
              <a:rPr lang="hu-HU" dirty="0" err="1"/>
              <a:t>the</a:t>
            </a:r>
            <a:r>
              <a:rPr lang="hu-HU" dirty="0"/>
              <a:t> </a:t>
            </a:r>
            <a:r>
              <a:rPr lang="hu-HU" dirty="0" err="1"/>
              <a:t>first</a:t>
            </a:r>
            <a:r>
              <a:rPr lang="hu-HU" dirty="0"/>
              <a:t> </a:t>
            </a:r>
            <a:r>
              <a:rPr lang="hu-HU" dirty="0" err="1"/>
              <a:t>cause</a:t>
            </a:r>
            <a:r>
              <a:rPr lang="hu-HU" dirty="0"/>
              <a:t> of </a:t>
            </a:r>
            <a:r>
              <a:rPr lang="hu-HU" dirty="0" err="1"/>
              <a:t>death</a:t>
            </a:r>
            <a:r>
              <a:rPr lang="hu-HU" dirty="0"/>
              <a:t>, </a:t>
            </a:r>
            <a:r>
              <a:rPr lang="hu-HU" dirty="0" err="1"/>
              <a:t>followed</a:t>
            </a:r>
            <a:r>
              <a:rPr lang="hu-HU" dirty="0"/>
              <a:t> </a:t>
            </a:r>
            <a:r>
              <a:rPr lang="hu-HU" dirty="0" err="1"/>
              <a:t>by</a:t>
            </a:r>
            <a:r>
              <a:rPr lang="hu-HU" dirty="0"/>
              <a:t> </a:t>
            </a:r>
            <a:r>
              <a:rPr lang="hu-HU" dirty="0" err="1"/>
              <a:t>complications</a:t>
            </a:r>
            <a:r>
              <a:rPr lang="hu-HU" dirty="0"/>
              <a:t> </a:t>
            </a:r>
            <a:r>
              <a:rPr lang="hu-HU" dirty="0" err="1"/>
              <a:t>after</a:t>
            </a:r>
            <a:r>
              <a:rPr lang="hu-HU" dirty="0"/>
              <a:t> </a:t>
            </a:r>
            <a:r>
              <a:rPr lang="hu-HU" dirty="0" err="1"/>
              <a:t>lung</a:t>
            </a:r>
            <a:r>
              <a:rPr lang="hu-HU" dirty="0"/>
              <a:t> </a:t>
            </a:r>
            <a:r>
              <a:rPr lang="hu-HU" dirty="0" err="1"/>
              <a:t>tx</a:t>
            </a:r>
            <a:r>
              <a:rPr lang="hu-HU" dirty="0"/>
              <a:t>. </a:t>
            </a:r>
            <a:r>
              <a:rPr lang="hu-HU" dirty="0" err="1"/>
              <a:t>This</a:t>
            </a:r>
            <a:r>
              <a:rPr lang="hu-HU" dirty="0"/>
              <a:t> </a:t>
            </a:r>
            <a:r>
              <a:rPr lang="hu-HU" dirty="0" err="1"/>
              <a:t>table</a:t>
            </a:r>
            <a:r>
              <a:rPr lang="hu-HU" dirty="0"/>
              <a:t> </a:t>
            </a:r>
            <a:r>
              <a:rPr lang="hu-HU" dirty="0" err="1"/>
              <a:t>shows</a:t>
            </a:r>
            <a:r>
              <a:rPr lang="hu-HU" dirty="0"/>
              <a:t> </a:t>
            </a:r>
            <a:r>
              <a:rPr lang="hu-HU" dirty="0" err="1"/>
              <a:t>that</a:t>
            </a:r>
            <a:r>
              <a:rPr lang="hu-HU" dirty="0"/>
              <a:t> </a:t>
            </a:r>
            <a:r>
              <a:rPr lang="hu-HU" dirty="0" err="1"/>
              <a:t>the</a:t>
            </a:r>
            <a:r>
              <a:rPr lang="hu-HU" dirty="0"/>
              <a:t> most </a:t>
            </a:r>
            <a:r>
              <a:rPr lang="hu-HU" dirty="0" err="1"/>
              <a:t>frequent</a:t>
            </a:r>
            <a:r>
              <a:rPr lang="hu-HU" dirty="0"/>
              <a:t> </a:t>
            </a:r>
            <a:r>
              <a:rPr lang="hu-HU" dirty="0" err="1"/>
              <a:t>cause</a:t>
            </a:r>
            <a:r>
              <a:rPr lang="hu-HU" dirty="0"/>
              <a:t> of </a:t>
            </a:r>
            <a:r>
              <a:rPr lang="hu-HU" dirty="0" err="1"/>
              <a:t>death</a:t>
            </a:r>
            <a:r>
              <a:rPr lang="hu-HU" dirty="0"/>
              <a:t> </a:t>
            </a:r>
            <a:r>
              <a:rPr lang="hu-HU" dirty="0" err="1"/>
              <a:t>for</a:t>
            </a:r>
            <a:r>
              <a:rPr lang="hu-HU" dirty="0"/>
              <a:t> </a:t>
            </a:r>
            <a:r>
              <a:rPr lang="hu-HU" dirty="0" err="1"/>
              <a:t>people</a:t>
            </a:r>
            <a:r>
              <a:rPr lang="hu-HU" dirty="0"/>
              <a:t> </a:t>
            </a:r>
            <a:r>
              <a:rPr lang="hu-HU" dirty="0" err="1"/>
              <a:t>with</a:t>
            </a:r>
            <a:r>
              <a:rPr lang="hu-HU" dirty="0"/>
              <a:t> CF is </a:t>
            </a:r>
            <a:r>
              <a:rPr lang="hu-HU" dirty="0" err="1"/>
              <a:t>respiratory</a:t>
            </a:r>
            <a:r>
              <a:rPr lang="hu-HU" dirty="0"/>
              <a:t> </a:t>
            </a:r>
            <a:r>
              <a:rPr lang="hu-HU" dirty="0" err="1"/>
              <a:t>disease</a:t>
            </a:r>
            <a:r>
              <a:rPr lang="hu-HU" dirty="0"/>
              <a:t>.</a:t>
            </a:r>
          </a:p>
          <a:p>
            <a:endParaRPr lang="hu-HU" dirty="0" smtClean="0"/>
          </a:p>
        </p:txBody>
      </p:sp>
      <p:sp>
        <p:nvSpPr>
          <p:cNvPr id="4" name="Dia számának helye 3"/>
          <p:cNvSpPr>
            <a:spLocks noGrp="1"/>
          </p:cNvSpPr>
          <p:nvPr>
            <p:ph type="sldNum" sz="quarter" idx="5"/>
          </p:nvPr>
        </p:nvSpPr>
        <p:spPr/>
        <p:txBody>
          <a:bodyPr/>
          <a:lstStyle/>
          <a:p>
            <a:pPr>
              <a:defRPr/>
            </a:pPr>
            <a:fld id="{E46AB7BD-F957-4BFB-BD36-0966CF5B9346}" type="slidenum">
              <a:rPr lang="hu-HU" smtClean="0"/>
              <a:pPr>
                <a:defRPr/>
              </a:pPr>
              <a:t>2</a:t>
            </a:fld>
            <a:endParaRPr lang="hu-HU"/>
          </a:p>
        </p:txBody>
      </p:sp>
    </p:spTree>
    <p:extLst>
      <p:ext uri="{BB962C8B-B14F-4D97-AF65-F5344CB8AC3E}">
        <p14:creationId xmlns:p14="http://schemas.microsoft.com/office/powerpoint/2010/main" val="3640886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Death</a:t>
            </a:r>
            <a:r>
              <a:rPr lang="hu-HU" dirty="0"/>
              <a:t> </a:t>
            </a:r>
            <a:r>
              <a:rPr lang="hu-HU" dirty="0" err="1"/>
              <a:t>in</a:t>
            </a:r>
            <a:r>
              <a:rPr lang="hu-HU" dirty="0"/>
              <a:t> </a:t>
            </a:r>
            <a:r>
              <a:rPr lang="hu-HU" dirty="0" err="1"/>
              <a:t>childhood</a:t>
            </a:r>
            <a:r>
              <a:rPr lang="hu-HU" dirty="0"/>
              <a:t> </a:t>
            </a:r>
            <a:r>
              <a:rPr lang="hu-HU" dirty="0" err="1"/>
              <a:t>from</a:t>
            </a:r>
            <a:r>
              <a:rPr lang="hu-HU" dirty="0"/>
              <a:t> CF is </a:t>
            </a:r>
            <a:r>
              <a:rPr lang="hu-HU" dirty="0" err="1"/>
              <a:t>now</a:t>
            </a:r>
            <a:r>
              <a:rPr lang="hu-HU" dirty="0"/>
              <a:t> </a:t>
            </a:r>
            <a:r>
              <a:rPr lang="hu-HU" dirty="0" err="1"/>
              <a:t>rare</a:t>
            </a:r>
            <a:r>
              <a:rPr lang="hu-HU" dirty="0"/>
              <a:t>, and </a:t>
            </a:r>
            <a:r>
              <a:rPr lang="hu-HU" dirty="0" err="1"/>
              <a:t>children</a:t>
            </a:r>
            <a:r>
              <a:rPr lang="hu-HU" dirty="0"/>
              <a:t> </a:t>
            </a:r>
            <a:r>
              <a:rPr lang="hu-HU" dirty="0" err="1"/>
              <a:t>born</a:t>
            </a:r>
            <a:r>
              <a:rPr lang="hu-HU" dirty="0"/>
              <a:t> </a:t>
            </a:r>
            <a:r>
              <a:rPr lang="hu-HU" dirty="0" err="1"/>
              <a:t>today</a:t>
            </a:r>
            <a:r>
              <a:rPr lang="hu-HU" dirty="0"/>
              <a:t> </a:t>
            </a:r>
            <a:r>
              <a:rPr lang="hu-HU" dirty="0" err="1"/>
              <a:t>are</a:t>
            </a:r>
            <a:r>
              <a:rPr lang="hu-HU" dirty="0"/>
              <a:t> </a:t>
            </a:r>
            <a:r>
              <a:rPr lang="hu-HU" dirty="0" err="1"/>
              <a:t>likely</a:t>
            </a:r>
            <a:r>
              <a:rPr lang="hu-HU" dirty="0"/>
              <a:t> </a:t>
            </a:r>
            <a:r>
              <a:rPr lang="hu-HU" dirty="0" err="1"/>
              <a:t>to</a:t>
            </a:r>
            <a:r>
              <a:rPr lang="hu-HU" dirty="0"/>
              <a:t> </a:t>
            </a:r>
            <a:r>
              <a:rPr lang="hu-HU" dirty="0" err="1"/>
              <a:t>have</a:t>
            </a:r>
            <a:r>
              <a:rPr lang="hu-HU" dirty="0"/>
              <a:t> a </a:t>
            </a:r>
            <a:r>
              <a:rPr lang="hu-HU" dirty="0" err="1"/>
              <a:t>mean</a:t>
            </a:r>
            <a:r>
              <a:rPr lang="hu-HU" dirty="0"/>
              <a:t> life </a:t>
            </a:r>
            <a:r>
              <a:rPr lang="hu-HU" dirty="0" err="1"/>
              <a:t>expectancy</a:t>
            </a:r>
            <a:r>
              <a:rPr lang="hu-HU" dirty="0"/>
              <a:t> of over 40-50 </a:t>
            </a:r>
            <a:r>
              <a:rPr lang="hu-HU" dirty="0" err="1"/>
              <a:t>years</a:t>
            </a:r>
            <a:r>
              <a:rPr lang="hu-HU" dirty="0"/>
              <a:t>. </a:t>
            </a:r>
            <a:r>
              <a:rPr lang="hu-HU" dirty="0" err="1"/>
              <a:t>There</a:t>
            </a:r>
            <a:r>
              <a:rPr lang="hu-HU" dirty="0"/>
              <a:t> </a:t>
            </a:r>
            <a:r>
              <a:rPr lang="hu-HU" dirty="0" err="1"/>
              <a:t>are</a:t>
            </a:r>
            <a:r>
              <a:rPr lang="hu-HU" dirty="0"/>
              <a:t> </a:t>
            </a:r>
            <a:r>
              <a:rPr lang="hu-HU" dirty="0" err="1"/>
              <a:t>approximately</a:t>
            </a:r>
            <a:r>
              <a:rPr lang="hu-HU" dirty="0"/>
              <a:t> 560 </a:t>
            </a:r>
            <a:r>
              <a:rPr lang="hu-HU" dirty="0" err="1"/>
              <a:t>people</a:t>
            </a:r>
            <a:r>
              <a:rPr lang="hu-HU" dirty="0"/>
              <a:t> </a:t>
            </a:r>
            <a:r>
              <a:rPr lang="hu-HU" dirty="0" err="1"/>
              <a:t>with</a:t>
            </a:r>
            <a:r>
              <a:rPr lang="hu-HU" dirty="0"/>
              <a:t> CF </a:t>
            </a:r>
            <a:r>
              <a:rPr lang="hu-HU" dirty="0" err="1"/>
              <a:t>in</a:t>
            </a:r>
            <a:r>
              <a:rPr lang="hu-HU" dirty="0"/>
              <a:t> Hungary and </a:t>
            </a:r>
            <a:r>
              <a:rPr lang="hu-HU" dirty="0" err="1"/>
              <a:t>about</a:t>
            </a:r>
            <a:r>
              <a:rPr lang="hu-HU" dirty="0"/>
              <a:t> </a:t>
            </a:r>
            <a:r>
              <a:rPr lang="hu-HU" dirty="0" err="1"/>
              <a:t>half</a:t>
            </a:r>
            <a:r>
              <a:rPr lang="hu-HU" dirty="0"/>
              <a:t> of </a:t>
            </a:r>
            <a:r>
              <a:rPr lang="hu-HU" dirty="0" err="1"/>
              <a:t>them</a:t>
            </a:r>
            <a:r>
              <a:rPr lang="hu-HU" dirty="0"/>
              <a:t> </a:t>
            </a:r>
            <a:r>
              <a:rPr lang="hu-HU" dirty="0" err="1"/>
              <a:t>are</a:t>
            </a:r>
            <a:r>
              <a:rPr lang="hu-HU" dirty="0"/>
              <a:t> </a:t>
            </a:r>
            <a:r>
              <a:rPr lang="hu-HU" dirty="0" err="1"/>
              <a:t>children</a:t>
            </a:r>
            <a:r>
              <a:rPr lang="hu-HU" dirty="0"/>
              <a:t>. </a:t>
            </a:r>
            <a:r>
              <a:rPr lang="hu-HU" dirty="0" err="1"/>
              <a:t>On</a:t>
            </a:r>
            <a:r>
              <a:rPr lang="hu-HU" dirty="0"/>
              <a:t> </a:t>
            </a:r>
            <a:r>
              <a:rPr lang="hu-HU" dirty="0" err="1"/>
              <a:t>average</a:t>
            </a:r>
            <a:r>
              <a:rPr lang="hu-HU" dirty="0"/>
              <a:t>, </a:t>
            </a:r>
            <a:r>
              <a:rPr lang="hu-HU" dirty="0" err="1"/>
              <a:t>large</a:t>
            </a:r>
            <a:r>
              <a:rPr lang="hu-HU" dirty="0"/>
              <a:t> </a:t>
            </a:r>
            <a:r>
              <a:rPr lang="hu-HU" dirty="0" err="1"/>
              <a:t>County</a:t>
            </a:r>
            <a:r>
              <a:rPr lang="hu-HU" dirty="0"/>
              <a:t> General </a:t>
            </a:r>
            <a:r>
              <a:rPr lang="hu-HU" dirty="0" err="1"/>
              <a:t>Hospitals</a:t>
            </a:r>
            <a:r>
              <a:rPr lang="hu-HU" dirty="0"/>
              <a:t> </a:t>
            </a:r>
            <a:r>
              <a:rPr lang="hu-HU" dirty="0" err="1"/>
              <a:t>will</a:t>
            </a:r>
            <a:r>
              <a:rPr lang="hu-HU" dirty="0"/>
              <a:t> </a:t>
            </a:r>
            <a:r>
              <a:rPr lang="hu-HU" dirty="0" err="1"/>
              <a:t>have</a:t>
            </a:r>
            <a:r>
              <a:rPr lang="hu-HU" dirty="0"/>
              <a:t> a local CF </a:t>
            </a:r>
            <a:r>
              <a:rPr lang="hu-HU" dirty="0" err="1"/>
              <a:t>population</a:t>
            </a:r>
            <a:r>
              <a:rPr lang="hu-HU" dirty="0"/>
              <a:t> of </a:t>
            </a:r>
            <a:r>
              <a:rPr lang="hu-HU" dirty="0" err="1"/>
              <a:t>between</a:t>
            </a:r>
            <a:r>
              <a:rPr lang="hu-HU" dirty="0"/>
              <a:t> 3 and 15 </a:t>
            </a:r>
            <a:r>
              <a:rPr lang="hu-HU" dirty="0" err="1"/>
              <a:t>patients</a:t>
            </a:r>
            <a:r>
              <a:rPr lang="hu-HU" dirty="0"/>
              <a:t>; and General </a:t>
            </a:r>
            <a:r>
              <a:rPr lang="hu-HU" dirty="0" err="1"/>
              <a:t>Practitioners</a:t>
            </a:r>
            <a:r>
              <a:rPr lang="hu-HU" dirty="0"/>
              <a:t> </a:t>
            </a:r>
            <a:r>
              <a:rPr lang="hu-HU" dirty="0" err="1"/>
              <a:t>between</a:t>
            </a:r>
            <a:r>
              <a:rPr lang="hu-HU" dirty="0"/>
              <a:t> 0 and 2 </a:t>
            </a:r>
            <a:r>
              <a:rPr lang="hu-HU" dirty="0" err="1"/>
              <a:t>patients</a:t>
            </a:r>
            <a:r>
              <a:rPr lang="hu-HU" dirty="0"/>
              <a:t>.</a:t>
            </a:r>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3</a:t>
            </a:fld>
            <a:endParaRPr lang="hu-HU"/>
          </a:p>
        </p:txBody>
      </p:sp>
    </p:spTree>
    <p:extLst>
      <p:ext uri="{BB962C8B-B14F-4D97-AF65-F5344CB8AC3E}">
        <p14:creationId xmlns:p14="http://schemas.microsoft.com/office/powerpoint/2010/main" val="827305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42655"/>
            <a:r>
              <a:rPr lang="hu-HU" dirty="0"/>
              <a:t>The </a:t>
            </a:r>
            <a:r>
              <a:rPr lang="hu-HU" dirty="0" err="1"/>
              <a:t>Paediatric</a:t>
            </a:r>
            <a:r>
              <a:rPr lang="hu-HU" dirty="0"/>
              <a:t> CF Service </a:t>
            </a:r>
            <a:r>
              <a:rPr lang="hu-HU" dirty="0" err="1"/>
              <a:t>at</a:t>
            </a:r>
            <a:r>
              <a:rPr lang="hu-HU" dirty="0"/>
              <a:t> Törökbálint </a:t>
            </a:r>
            <a:r>
              <a:rPr lang="hu-HU" dirty="0" err="1"/>
              <a:t>Hospital</a:t>
            </a:r>
            <a:r>
              <a:rPr lang="hu-HU" dirty="0"/>
              <a:t> of </a:t>
            </a:r>
            <a:r>
              <a:rPr lang="hu-HU" dirty="0" err="1"/>
              <a:t>Pulmonology</a:t>
            </a:r>
            <a:r>
              <a:rPr lang="hu-HU" dirty="0"/>
              <a:t> has </a:t>
            </a:r>
            <a:r>
              <a:rPr lang="hu-HU" dirty="0" err="1"/>
              <a:t>around</a:t>
            </a:r>
            <a:r>
              <a:rPr lang="hu-HU" dirty="0"/>
              <a:t> 56 </a:t>
            </a:r>
            <a:r>
              <a:rPr lang="hu-HU" dirty="0" err="1"/>
              <a:t>children</a:t>
            </a:r>
            <a:r>
              <a:rPr lang="hu-HU" dirty="0"/>
              <a:t> </a:t>
            </a:r>
            <a:r>
              <a:rPr lang="hu-HU" dirty="0" err="1"/>
              <a:t>under</a:t>
            </a:r>
            <a:r>
              <a:rPr lang="hu-HU" dirty="0"/>
              <a:t> </a:t>
            </a:r>
            <a:r>
              <a:rPr lang="hu-HU" dirty="0" err="1"/>
              <a:t>its</a:t>
            </a:r>
            <a:r>
              <a:rPr lang="hu-HU" dirty="0"/>
              <a:t> </a:t>
            </a:r>
            <a:r>
              <a:rPr lang="hu-HU" dirty="0" err="1"/>
              <a:t>care</a:t>
            </a:r>
            <a:r>
              <a:rPr lang="hu-HU" dirty="0"/>
              <a:t>. The </a:t>
            </a:r>
            <a:r>
              <a:rPr lang="hu-HU" dirty="0" err="1"/>
              <a:t>paediatric</a:t>
            </a:r>
            <a:r>
              <a:rPr lang="hu-HU" dirty="0"/>
              <a:t> team </a:t>
            </a:r>
            <a:r>
              <a:rPr lang="hu-HU" dirty="0" err="1"/>
              <a:t>normally</a:t>
            </a:r>
            <a:r>
              <a:rPr lang="hu-HU" dirty="0"/>
              <a:t> </a:t>
            </a:r>
            <a:r>
              <a:rPr lang="hu-HU" dirty="0" err="1"/>
              <a:t>sees</a:t>
            </a:r>
            <a:r>
              <a:rPr lang="hu-HU" dirty="0"/>
              <a:t> </a:t>
            </a:r>
            <a:r>
              <a:rPr lang="hu-HU" dirty="0" err="1"/>
              <a:t>children</a:t>
            </a:r>
            <a:r>
              <a:rPr lang="hu-HU" dirty="0"/>
              <a:t> and </a:t>
            </a:r>
            <a:r>
              <a:rPr lang="hu-HU" dirty="0" err="1"/>
              <a:t>adolescents</a:t>
            </a:r>
            <a:r>
              <a:rPr lang="hu-HU" dirty="0"/>
              <a:t> </a:t>
            </a:r>
            <a:r>
              <a:rPr lang="hu-HU" dirty="0" err="1"/>
              <a:t>until</a:t>
            </a:r>
            <a:r>
              <a:rPr lang="hu-HU" dirty="0"/>
              <a:t> </a:t>
            </a:r>
            <a:r>
              <a:rPr lang="hu-HU" dirty="0" err="1"/>
              <a:t>they</a:t>
            </a:r>
            <a:r>
              <a:rPr lang="hu-HU" dirty="0"/>
              <a:t> </a:t>
            </a:r>
            <a:r>
              <a:rPr lang="hu-HU" dirty="0" err="1"/>
              <a:t>finish</a:t>
            </a:r>
            <a:r>
              <a:rPr lang="hu-HU" dirty="0"/>
              <a:t> </a:t>
            </a:r>
            <a:r>
              <a:rPr lang="hu-HU" dirty="0" err="1"/>
              <a:t>their</a:t>
            </a:r>
            <a:r>
              <a:rPr lang="hu-HU" dirty="0"/>
              <a:t> </a:t>
            </a:r>
            <a:r>
              <a:rPr lang="hu-HU" dirty="0" err="1"/>
              <a:t>GCSEs</a:t>
            </a:r>
            <a:r>
              <a:rPr lang="hu-HU" dirty="0"/>
              <a:t> </a:t>
            </a:r>
            <a:r>
              <a:rPr lang="hu-HU" dirty="0" err="1"/>
              <a:t>and</a:t>
            </a:r>
            <a:r>
              <a:rPr lang="hu-HU" dirty="0"/>
              <a:t> </a:t>
            </a:r>
            <a:r>
              <a:rPr lang="hu-HU" dirty="0" err="1"/>
              <a:t>they</a:t>
            </a:r>
            <a:r>
              <a:rPr lang="hu-HU" dirty="0"/>
              <a:t> </a:t>
            </a:r>
            <a:r>
              <a:rPr lang="hu-HU" dirty="0" err="1"/>
              <a:t>will</a:t>
            </a:r>
            <a:r>
              <a:rPr lang="hu-HU" dirty="0"/>
              <a:t> </a:t>
            </a:r>
            <a:r>
              <a:rPr lang="hu-HU" dirty="0" err="1"/>
              <a:t>have</a:t>
            </a:r>
            <a:r>
              <a:rPr lang="hu-HU" dirty="0"/>
              <a:t> made </a:t>
            </a:r>
            <a:r>
              <a:rPr lang="hu-HU" dirty="0" err="1"/>
              <a:t>the</a:t>
            </a:r>
            <a:r>
              <a:rPr lang="hu-HU" dirty="0"/>
              <a:t> </a:t>
            </a:r>
            <a:r>
              <a:rPr lang="hu-HU" dirty="0" err="1"/>
              <a:t>transition</a:t>
            </a:r>
            <a:r>
              <a:rPr lang="hu-HU" dirty="0"/>
              <a:t> </a:t>
            </a:r>
            <a:r>
              <a:rPr lang="hu-HU" dirty="0" err="1"/>
              <a:t>to</a:t>
            </a:r>
            <a:r>
              <a:rPr lang="hu-HU" dirty="0"/>
              <a:t> an </a:t>
            </a:r>
            <a:r>
              <a:rPr lang="hu-HU" dirty="0" err="1"/>
              <a:t>Adult</a:t>
            </a:r>
            <a:r>
              <a:rPr lang="hu-HU" dirty="0"/>
              <a:t> CF Service (</a:t>
            </a:r>
            <a:r>
              <a:rPr lang="hu-HU" dirty="0" err="1"/>
              <a:t>at</a:t>
            </a:r>
            <a:r>
              <a:rPr lang="hu-HU" dirty="0"/>
              <a:t> </a:t>
            </a:r>
            <a:r>
              <a:rPr lang="hu-HU" dirty="0" err="1"/>
              <a:t>the</a:t>
            </a:r>
            <a:r>
              <a:rPr lang="hu-HU" dirty="0"/>
              <a:t> Korányi) of </a:t>
            </a:r>
            <a:r>
              <a:rPr lang="hu-HU" dirty="0" err="1"/>
              <a:t>their</a:t>
            </a:r>
            <a:r>
              <a:rPr lang="hu-HU" dirty="0"/>
              <a:t> </a:t>
            </a:r>
            <a:r>
              <a:rPr lang="hu-HU" dirty="0" err="1"/>
              <a:t>choice</a:t>
            </a:r>
            <a:r>
              <a:rPr lang="hu-HU" dirty="0"/>
              <a:t> </a:t>
            </a:r>
            <a:r>
              <a:rPr lang="hu-HU" dirty="0" err="1"/>
              <a:t>by</a:t>
            </a:r>
            <a:r>
              <a:rPr lang="hu-HU" dirty="0"/>
              <a:t> </a:t>
            </a:r>
            <a:r>
              <a:rPr lang="hu-HU" dirty="0" err="1"/>
              <a:t>their</a:t>
            </a:r>
            <a:r>
              <a:rPr lang="hu-HU" dirty="0"/>
              <a:t> 17th </a:t>
            </a:r>
            <a:r>
              <a:rPr lang="hu-HU" dirty="0" err="1"/>
              <a:t>birthday</a:t>
            </a:r>
            <a:r>
              <a:rPr lang="hu-HU" dirty="0"/>
              <a:t> </a:t>
            </a:r>
            <a:r>
              <a:rPr lang="hu-HU" dirty="0" err="1"/>
              <a:t>Specialist</a:t>
            </a:r>
            <a:r>
              <a:rPr lang="hu-HU" dirty="0"/>
              <a:t> </a:t>
            </a:r>
            <a:r>
              <a:rPr lang="hu-HU" dirty="0" err="1"/>
              <a:t>centres</a:t>
            </a:r>
            <a:r>
              <a:rPr lang="hu-HU" dirty="0"/>
              <a:t> </a:t>
            </a:r>
            <a:r>
              <a:rPr lang="hu-HU" dirty="0" err="1"/>
              <a:t>offer</a:t>
            </a:r>
            <a:r>
              <a:rPr lang="hu-HU" dirty="0"/>
              <a:t> </a:t>
            </a:r>
            <a:r>
              <a:rPr lang="hu-HU" dirty="0" err="1"/>
              <a:t>access</a:t>
            </a:r>
            <a:r>
              <a:rPr lang="hu-HU" dirty="0"/>
              <a:t> </a:t>
            </a:r>
            <a:r>
              <a:rPr lang="hu-HU" dirty="0" err="1"/>
              <a:t>to</a:t>
            </a:r>
            <a:r>
              <a:rPr lang="hu-HU" dirty="0"/>
              <a:t> </a:t>
            </a:r>
            <a:r>
              <a:rPr lang="hu-HU" dirty="0" err="1"/>
              <a:t>comprehensive</a:t>
            </a:r>
            <a:r>
              <a:rPr lang="hu-HU" dirty="0"/>
              <a:t> </a:t>
            </a:r>
            <a:r>
              <a:rPr lang="hu-HU" dirty="0" err="1"/>
              <a:t>care</a:t>
            </a:r>
            <a:r>
              <a:rPr lang="hu-HU" dirty="0"/>
              <a:t> </a:t>
            </a:r>
            <a:r>
              <a:rPr lang="hu-HU" dirty="0" err="1"/>
              <a:t>from</a:t>
            </a:r>
            <a:r>
              <a:rPr lang="hu-HU" dirty="0"/>
              <a:t> a </a:t>
            </a:r>
            <a:r>
              <a:rPr lang="hu-HU" dirty="0" err="1"/>
              <a:t>multidisciplinary</a:t>
            </a:r>
            <a:r>
              <a:rPr lang="hu-HU" dirty="0"/>
              <a:t> team </a:t>
            </a:r>
            <a:r>
              <a:rPr lang="hu-HU" dirty="0" err="1"/>
              <a:t>consisting</a:t>
            </a:r>
            <a:r>
              <a:rPr lang="hu-HU" dirty="0"/>
              <a:t> of </a:t>
            </a:r>
            <a:r>
              <a:rPr lang="hu-HU" dirty="0" err="1"/>
              <a:t>consultants</a:t>
            </a:r>
            <a:r>
              <a:rPr lang="hu-HU" dirty="0"/>
              <a:t> </a:t>
            </a:r>
            <a:r>
              <a:rPr lang="hu-HU" dirty="0" err="1"/>
              <a:t>in</a:t>
            </a:r>
            <a:r>
              <a:rPr lang="hu-HU" dirty="0"/>
              <a:t> </a:t>
            </a:r>
            <a:r>
              <a:rPr lang="hu-HU" dirty="0" err="1"/>
              <a:t>pediatric</a:t>
            </a:r>
            <a:r>
              <a:rPr lang="hu-HU" dirty="0"/>
              <a:t>  </a:t>
            </a:r>
            <a:r>
              <a:rPr lang="hu-HU" dirty="0" err="1"/>
              <a:t>resp</a:t>
            </a:r>
            <a:r>
              <a:rPr lang="hu-HU" dirty="0"/>
              <a:t>. </a:t>
            </a:r>
            <a:r>
              <a:rPr lang="hu-HU" dirty="0" err="1"/>
              <a:t>medicine</a:t>
            </a:r>
            <a:r>
              <a:rPr lang="hu-HU" dirty="0"/>
              <a:t> </a:t>
            </a:r>
            <a:r>
              <a:rPr lang="hu-HU" dirty="0" err="1"/>
              <a:t>with</a:t>
            </a:r>
            <a:r>
              <a:rPr lang="hu-HU" dirty="0"/>
              <a:t> a </a:t>
            </a:r>
            <a:r>
              <a:rPr lang="hu-HU" dirty="0" err="1"/>
              <a:t>special</a:t>
            </a:r>
            <a:r>
              <a:rPr lang="hu-HU" dirty="0"/>
              <a:t> interest </a:t>
            </a:r>
            <a:r>
              <a:rPr lang="hu-HU" dirty="0" err="1"/>
              <a:t>in</a:t>
            </a:r>
            <a:r>
              <a:rPr lang="hu-HU" dirty="0"/>
              <a:t> CF,  </a:t>
            </a:r>
            <a:r>
              <a:rPr lang="hu-HU" dirty="0" err="1"/>
              <a:t>dietitians</a:t>
            </a:r>
            <a:r>
              <a:rPr lang="hu-HU" dirty="0"/>
              <a:t>, </a:t>
            </a:r>
            <a:r>
              <a:rPr lang="hu-HU" dirty="0" err="1"/>
              <a:t>physiotherapists</a:t>
            </a:r>
            <a:r>
              <a:rPr lang="hu-HU" dirty="0"/>
              <a:t>, </a:t>
            </a:r>
            <a:r>
              <a:rPr lang="hu-HU" dirty="0" err="1"/>
              <a:t>clinical</a:t>
            </a:r>
            <a:r>
              <a:rPr lang="hu-HU" dirty="0"/>
              <a:t> </a:t>
            </a:r>
            <a:r>
              <a:rPr lang="hu-HU" dirty="0" err="1"/>
              <a:t>psychologists</a:t>
            </a:r>
            <a:r>
              <a:rPr lang="hu-HU" dirty="0"/>
              <a:t>. </a:t>
            </a:r>
          </a:p>
          <a:p>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4</a:t>
            </a:fld>
            <a:endParaRPr lang="hu-HU"/>
          </a:p>
        </p:txBody>
      </p:sp>
    </p:spTree>
    <p:extLst>
      <p:ext uri="{BB962C8B-B14F-4D97-AF65-F5344CB8AC3E}">
        <p14:creationId xmlns:p14="http://schemas.microsoft.com/office/powerpoint/2010/main" val="116902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Consultants</a:t>
            </a:r>
            <a:r>
              <a:rPr lang="hu-HU" dirty="0"/>
              <a:t> </a:t>
            </a:r>
            <a:r>
              <a:rPr lang="hu-HU" dirty="0" err="1"/>
              <a:t>can</a:t>
            </a:r>
            <a:r>
              <a:rPr lang="hu-HU" dirty="0"/>
              <a:t> </a:t>
            </a:r>
            <a:r>
              <a:rPr lang="hu-HU" dirty="0" err="1"/>
              <a:t>usually</a:t>
            </a:r>
            <a:r>
              <a:rPr lang="hu-HU" dirty="0"/>
              <a:t> be </a:t>
            </a:r>
            <a:r>
              <a:rPr lang="hu-HU" dirty="0" err="1"/>
              <a:t>contacted</a:t>
            </a:r>
            <a:r>
              <a:rPr lang="hu-HU" dirty="0"/>
              <a:t> </a:t>
            </a:r>
            <a:r>
              <a:rPr lang="hu-HU" dirty="0" err="1"/>
              <a:t>twenty-four</a:t>
            </a:r>
            <a:r>
              <a:rPr lang="hu-HU" dirty="0"/>
              <a:t> </a:t>
            </a:r>
            <a:r>
              <a:rPr lang="hu-HU" dirty="0" err="1"/>
              <a:t>seven</a:t>
            </a:r>
            <a:r>
              <a:rPr lang="hu-HU" dirty="0"/>
              <a:t> </a:t>
            </a:r>
            <a:r>
              <a:rPr lang="hu-HU" dirty="0" err="1"/>
              <a:t>on</a:t>
            </a:r>
            <a:r>
              <a:rPr lang="hu-HU" dirty="0"/>
              <a:t> mobile. </a:t>
            </a:r>
            <a:r>
              <a:rPr lang="hu-HU" dirty="0" err="1"/>
              <a:t>For</a:t>
            </a:r>
            <a:r>
              <a:rPr lang="hu-HU" dirty="0"/>
              <a:t> </a:t>
            </a:r>
            <a:r>
              <a:rPr lang="hu-HU" dirty="0" err="1"/>
              <a:t>urgent</a:t>
            </a:r>
            <a:r>
              <a:rPr lang="hu-HU" dirty="0"/>
              <a:t> </a:t>
            </a:r>
            <a:r>
              <a:rPr lang="hu-HU" dirty="0" err="1"/>
              <a:t>problems</a:t>
            </a:r>
            <a:r>
              <a:rPr lang="hu-HU" dirty="0"/>
              <a:t>, </a:t>
            </a:r>
            <a:r>
              <a:rPr lang="hu-HU" dirty="0" err="1"/>
              <a:t>the</a:t>
            </a:r>
            <a:r>
              <a:rPr lang="hu-HU" dirty="0"/>
              <a:t> </a:t>
            </a:r>
            <a:r>
              <a:rPr lang="hu-HU" dirty="0" err="1"/>
              <a:t>hospital</a:t>
            </a:r>
            <a:r>
              <a:rPr lang="hu-HU" dirty="0"/>
              <a:t> </a:t>
            </a:r>
            <a:r>
              <a:rPr lang="hu-HU" dirty="0" err="1"/>
              <a:t>can</a:t>
            </a:r>
            <a:r>
              <a:rPr lang="hu-HU" dirty="0"/>
              <a:t> be </a:t>
            </a:r>
            <a:r>
              <a:rPr lang="hu-HU" dirty="0" err="1"/>
              <a:t>reached</a:t>
            </a:r>
            <a:r>
              <a:rPr lang="hu-HU" dirty="0"/>
              <a:t> </a:t>
            </a:r>
            <a:r>
              <a:rPr lang="hu-HU" dirty="0" err="1"/>
              <a:t>by</a:t>
            </a:r>
            <a:r>
              <a:rPr lang="hu-HU" dirty="0"/>
              <a:t> </a:t>
            </a:r>
            <a:r>
              <a:rPr lang="hu-HU" dirty="0" err="1"/>
              <a:t>phone</a:t>
            </a:r>
            <a:r>
              <a:rPr lang="hu-HU" dirty="0"/>
              <a:t>. The team is </a:t>
            </a:r>
            <a:r>
              <a:rPr lang="hu-HU" dirty="0" err="1"/>
              <a:t>also</a:t>
            </a:r>
            <a:r>
              <a:rPr lang="hu-HU" dirty="0"/>
              <a:t> </a:t>
            </a:r>
            <a:r>
              <a:rPr lang="hu-HU" dirty="0" err="1"/>
              <a:t>responsible</a:t>
            </a:r>
            <a:r>
              <a:rPr lang="hu-HU" dirty="0"/>
              <a:t> </a:t>
            </a:r>
            <a:r>
              <a:rPr lang="hu-HU" dirty="0" err="1"/>
              <a:t>for</a:t>
            </a:r>
            <a:r>
              <a:rPr lang="hu-HU" dirty="0"/>
              <a:t> </a:t>
            </a:r>
            <a:r>
              <a:rPr lang="hu-HU" dirty="0" err="1"/>
              <a:t>producing</a:t>
            </a:r>
            <a:r>
              <a:rPr lang="hu-HU" dirty="0"/>
              <a:t> and </a:t>
            </a:r>
            <a:r>
              <a:rPr lang="hu-HU" dirty="0" err="1"/>
              <a:t>distributing</a:t>
            </a:r>
            <a:r>
              <a:rPr lang="hu-HU" dirty="0"/>
              <a:t> </a:t>
            </a:r>
            <a:r>
              <a:rPr lang="hu-HU" dirty="0" err="1"/>
              <a:t>educational</a:t>
            </a:r>
            <a:r>
              <a:rPr lang="hu-HU" dirty="0"/>
              <a:t> </a:t>
            </a:r>
            <a:r>
              <a:rPr lang="hu-HU" dirty="0" err="1"/>
              <a:t>material</a:t>
            </a:r>
            <a:r>
              <a:rPr lang="hu-HU" dirty="0"/>
              <a:t>. </a:t>
            </a:r>
            <a:r>
              <a:rPr lang="hu-HU" dirty="0" err="1"/>
              <a:t>Special</a:t>
            </a:r>
            <a:r>
              <a:rPr lang="hu-HU" dirty="0"/>
              <a:t> </a:t>
            </a:r>
            <a:r>
              <a:rPr lang="hu-HU" dirty="0" err="1"/>
              <a:t>procedures</a:t>
            </a:r>
            <a:r>
              <a:rPr lang="hu-HU" dirty="0"/>
              <a:t> (</a:t>
            </a:r>
            <a:r>
              <a:rPr lang="hu-HU" dirty="0" err="1"/>
              <a:t>such</a:t>
            </a:r>
            <a:r>
              <a:rPr lang="hu-HU" dirty="0"/>
              <a:t> </a:t>
            </a:r>
            <a:r>
              <a:rPr lang="hu-HU" dirty="0" err="1"/>
              <a:t>as</a:t>
            </a:r>
            <a:r>
              <a:rPr lang="hu-HU" dirty="0"/>
              <a:t> </a:t>
            </a:r>
            <a:r>
              <a:rPr lang="hu-HU" dirty="0" err="1"/>
              <a:t>formal</a:t>
            </a:r>
            <a:r>
              <a:rPr lang="hu-HU" dirty="0"/>
              <a:t> </a:t>
            </a:r>
            <a:r>
              <a:rPr lang="hu-HU" dirty="0" err="1"/>
              <a:t>lung</a:t>
            </a:r>
            <a:r>
              <a:rPr lang="hu-HU" dirty="0"/>
              <a:t> </a:t>
            </a:r>
            <a:r>
              <a:rPr lang="hu-HU" dirty="0" err="1"/>
              <a:t>function</a:t>
            </a:r>
            <a:r>
              <a:rPr lang="hu-HU" dirty="0"/>
              <a:t> and </a:t>
            </a:r>
            <a:r>
              <a:rPr lang="hu-HU" dirty="0" err="1"/>
              <a:t>bronchoscopy</a:t>
            </a:r>
            <a:r>
              <a:rPr lang="hu-HU" dirty="0"/>
              <a:t>) </a:t>
            </a:r>
            <a:r>
              <a:rPr lang="hu-HU" dirty="0" err="1"/>
              <a:t>and</a:t>
            </a:r>
            <a:r>
              <a:rPr lang="hu-HU" dirty="0"/>
              <a:t> </a:t>
            </a:r>
            <a:r>
              <a:rPr lang="hu-HU" dirty="0" err="1"/>
              <a:t>investigations</a:t>
            </a:r>
            <a:r>
              <a:rPr lang="hu-HU" dirty="0"/>
              <a:t> (</a:t>
            </a:r>
            <a:r>
              <a:rPr lang="hu-HU" dirty="0" err="1"/>
              <a:t>sweat</a:t>
            </a:r>
            <a:r>
              <a:rPr lang="hu-HU" dirty="0"/>
              <a:t> test) </a:t>
            </a:r>
            <a:r>
              <a:rPr lang="hu-HU" dirty="0" err="1"/>
              <a:t>are</a:t>
            </a:r>
            <a:r>
              <a:rPr lang="hu-HU" dirty="0"/>
              <a:t> </a:t>
            </a:r>
            <a:r>
              <a:rPr lang="hu-HU" dirty="0" err="1"/>
              <a:t>provided</a:t>
            </a:r>
            <a:r>
              <a:rPr lang="hu-HU" dirty="0"/>
              <a:t> </a:t>
            </a:r>
            <a:r>
              <a:rPr lang="hu-HU" dirty="0" err="1"/>
              <a:t>that</a:t>
            </a:r>
            <a:r>
              <a:rPr lang="hu-HU" dirty="0"/>
              <a:t> </a:t>
            </a:r>
            <a:r>
              <a:rPr lang="hu-HU" dirty="0" err="1"/>
              <a:t>may</a:t>
            </a:r>
            <a:r>
              <a:rPr lang="hu-HU" dirty="0"/>
              <a:t> </a:t>
            </a:r>
            <a:r>
              <a:rPr lang="hu-HU" dirty="0" err="1"/>
              <a:t>not</a:t>
            </a:r>
            <a:r>
              <a:rPr lang="hu-HU" dirty="0"/>
              <a:t> be </a:t>
            </a:r>
            <a:r>
              <a:rPr lang="hu-HU" dirty="0" err="1"/>
              <a:t>available</a:t>
            </a:r>
            <a:r>
              <a:rPr lang="hu-HU" dirty="0"/>
              <a:t> </a:t>
            </a:r>
            <a:r>
              <a:rPr lang="hu-HU" dirty="0" err="1"/>
              <a:t>at</a:t>
            </a:r>
            <a:r>
              <a:rPr lang="hu-HU" dirty="0"/>
              <a:t> </a:t>
            </a:r>
            <a:r>
              <a:rPr lang="hu-HU" dirty="0" err="1"/>
              <a:t>County</a:t>
            </a:r>
            <a:r>
              <a:rPr lang="hu-HU" dirty="0"/>
              <a:t> General </a:t>
            </a:r>
            <a:r>
              <a:rPr lang="hu-HU" dirty="0" err="1"/>
              <a:t>Hospital</a:t>
            </a:r>
            <a:r>
              <a:rPr lang="hu-HU" dirty="0"/>
              <a:t> </a:t>
            </a:r>
            <a:r>
              <a:rPr lang="hu-HU" dirty="0" err="1"/>
              <a:t>level</a:t>
            </a:r>
            <a:r>
              <a:rPr lang="hu-HU" dirty="0"/>
              <a:t>).</a:t>
            </a:r>
          </a:p>
          <a:p>
            <a:r>
              <a:rPr lang="hu-HU" dirty="0" err="1"/>
              <a:t>At</a:t>
            </a:r>
            <a:r>
              <a:rPr lang="hu-HU" dirty="0"/>
              <a:t> </a:t>
            </a:r>
            <a:r>
              <a:rPr lang="hu-HU" dirty="0" err="1"/>
              <a:t>times</a:t>
            </a:r>
            <a:r>
              <a:rPr lang="hu-HU" dirty="0"/>
              <a:t> </a:t>
            </a:r>
            <a:r>
              <a:rPr lang="hu-HU" dirty="0" err="1"/>
              <a:t>we</a:t>
            </a:r>
            <a:r>
              <a:rPr lang="hu-HU" dirty="0"/>
              <a:t> </a:t>
            </a:r>
            <a:r>
              <a:rPr lang="hu-HU" dirty="0" err="1"/>
              <a:t>request</a:t>
            </a:r>
            <a:r>
              <a:rPr lang="hu-HU" dirty="0"/>
              <a:t> </a:t>
            </a:r>
            <a:r>
              <a:rPr lang="hu-HU" dirty="0" err="1"/>
              <a:t>other</a:t>
            </a:r>
            <a:r>
              <a:rPr lang="hu-HU" dirty="0"/>
              <a:t> </a:t>
            </a:r>
            <a:r>
              <a:rPr lang="hu-HU" dirty="0" err="1"/>
              <a:t>consultants</a:t>
            </a:r>
            <a:r>
              <a:rPr lang="hu-HU" dirty="0"/>
              <a:t> </a:t>
            </a:r>
            <a:r>
              <a:rPr lang="hu-HU" dirty="0" err="1"/>
              <a:t>to</a:t>
            </a:r>
            <a:r>
              <a:rPr lang="hu-HU" dirty="0"/>
              <a:t> </a:t>
            </a:r>
            <a:r>
              <a:rPr lang="hu-HU" dirty="0" err="1"/>
              <a:t>see</a:t>
            </a:r>
            <a:r>
              <a:rPr lang="hu-HU" dirty="0"/>
              <a:t> </a:t>
            </a:r>
            <a:r>
              <a:rPr lang="hu-HU" dirty="0" err="1"/>
              <a:t>the</a:t>
            </a:r>
            <a:r>
              <a:rPr lang="hu-HU" dirty="0"/>
              <a:t> </a:t>
            </a:r>
            <a:r>
              <a:rPr lang="hu-HU" dirty="0" err="1"/>
              <a:t>children</a:t>
            </a:r>
            <a:r>
              <a:rPr lang="hu-HU" dirty="0"/>
              <a:t>, and </a:t>
            </a:r>
            <a:r>
              <a:rPr lang="hu-HU" dirty="0" err="1"/>
              <a:t>this</a:t>
            </a:r>
            <a:r>
              <a:rPr lang="hu-HU" dirty="0"/>
              <a:t> is </a:t>
            </a:r>
            <a:r>
              <a:rPr lang="hu-HU" dirty="0" err="1"/>
              <a:t>often</a:t>
            </a:r>
            <a:r>
              <a:rPr lang="hu-HU" dirty="0"/>
              <a:t> </a:t>
            </a:r>
            <a:r>
              <a:rPr lang="hu-HU" dirty="0" err="1"/>
              <a:t>done</a:t>
            </a:r>
            <a:r>
              <a:rPr lang="hu-HU" dirty="0"/>
              <a:t> </a:t>
            </a:r>
            <a:r>
              <a:rPr lang="hu-HU" dirty="0" err="1"/>
              <a:t>in</a:t>
            </a:r>
            <a:r>
              <a:rPr lang="hu-HU" dirty="0"/>
              <a:t> </a:t>
            </a:r>
            <a:r>
              <a:rPr lang="hu-HU" dirty="0" err="1"/>
              <a:t>conjunction</a:t>
            </a:r>
            <a:r>
              <a:rPr lang="hu-HU" dirty="0"/>
              <a:t> </a:t>
            </a:r>
            <a:r>
              <a:rPr lang="hu-HU" dirty="0" err="1"/>
              <a:t>with</a:t>
            </a:r>
            <a:r>
              <a:rPr lang="hu-HU" dirty="0"/>
              <a:t> </a:t>
            </a:r>
            <a:r>
              <a:rPr lang="hu-HU" dirty="0" err="1"/>
              <a:t>the</a:t>
            </a:r>
            <a:r>
              <a:rPr lang="hu-HU" dirty="0"/>
              <a:t> </a:t>
            </a:r>
            <a:r>
              <a:rPr lang="hu-HU" dirty="0" err="1"/>
              <a:t>shared-care</a:t>
            </a:r>
            <a:r>
              <a:rPr lang="hu-HU" dirty="0"/>
              <a:t> </a:t>
            </a:r>
            <a:r>
              <a:rPr lang="hu-HU" dirty="0" err="1"/>
              <a:t>consultants</a:t>
            </a:r>
            <a:r>
              <a:rPr lang="hu-HU" dirty="0"/>
              <a:t>. </a:t>
            </a:r>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5</a:t>
            </a:fld>
            <a:endParaRPr lang="hu-HU"/>
          </a:p>
        </p:txBody>
      </p:sp>
    </p:spTree>
    <p:extLst>
      <p:ext uri="{BB962C8B-B14F-4D97-AF65-F5344CB8AC3E}">
        <p14:creationId xmlns:p14="http://schemas.microsoft.com/office/powerpoint/2010/main" val="3726054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42655"/>
            <a:r>
              <a:rPr lang="hu-HU" dirty="0"/>
              <a:t>Most </a:t>
            </a:r>
            <a:r>
              <a:rPr lang="hu-HU" dirty="0" err="1"/>
              <a:t>children</a:t>
            </a:r>
            <a:r>
              <a:rPr lang="hu-HU" dirty="0"/>
              <a:t> </a:t>
            </a:r>
            <a:r>
              <a:rPr lang="hu-HU" dirty="0" err="1"/>
              <a:t>are</a:t>
            </a:r>
            <a:r>
              <a:rPr lang="hu-HU" dirty="0"/>
              <a:t> </a:t>
            </a:r>
            <a:r>
              <a:rPr lang="hu-HU" dirty="0" err="1"/>
              <a:t>seen</a:t>
            </a:r>
            <a:r>
              <a:rPr lang="hu-HU" dirty="0"/>
              <a:t> </a:t>
            </a:r>
            <a:r>
              <a:rPr lang="hu-HU" dirty="0" err="1"/>
              <a:t>in</a:t>
            </a:r>
            <a:r>
              <a:rPr lang="hu-HU" dirty="0"/>
              <a:t> a CF </a:t>
            </a:r>
            <a:r>
              <a:rPr lang="hu-HU" dirty="0" err="1"/>
              <a:t>clinic</a:t>
            </a:r>
            <a:r>
              <a:rPr lang="hu-HU" dirty="0"/>
              <a:t> </a:t>
            </a:r>
            <a:r>
              <a:rPr lang="hu-HU" dirty="0" err="1"/>
              <a:t>every</a:t>
            </a:r>
            <a:r>
              <a:rPr lang="hu-HU" dirty="0"/>
              <a:t> 2 </a:t>
            </a:r>
            <a:r>
              <a:rPr lang="hu-HU" dirty="0" err="1"/>
              <a:t>months</a:t>
            </a:r>
            <a:r>
              <a:rPr lang="hu-HU" dirty="0"/>
              <a:t>, </a:t>
            </a:r>
            <a:r>
              <a:rPr lang="hu-HU" dirty="0" err="1"/>
              <a:t>or</a:t>
            </a:r>
            <a:r>
              <a:rPr lang="hu-HU" dirty="0"/>
              <a:t> </a:t>
            </a:r>
            <a:r>
              <a:rPr lang="hu-HU" dirty="0" err="1"/>
              <a:t>every</a:t>
            </a:r>
            <a:r>
              <a:rPr lang="hu-HU" dirty="0"/>
              <a:t> 3 </a:t>
            </a:r>
            <a:r>
              <a:rPr lang="hu-HU" dirty="0" err="1"/>
              <a:t>months</a:t>
            </a:r>
            <a:r>
              <a:rPr lang="hu-HU" dirty="0"/>
              <a:t> </a:t>
            </a:r>
            <a:r>
              <a:rPr lang="hu-HU" dirty="0" err="1"/>
              <a:t>for</a:t>
            </a:r>
            <a:r>
              <a:rPr lang="hu-HU" dirty="0"/>
              <a:t> </a:t>
            </a:r>
            <a:r>
              <a:rPr lang="hu-HU" dirty="0" err="1"/>
              <a:t>those</a:t>
            </a:r>
            <a:r>
              <a:rPr lang="hu-HU" dirty="0"/>
              <a:t> </a:t>
            </a:r>
            <a:r>
              <a:rPr lang="hu-HU" dirty="0" err="1"/>
              <a:t>recognised</a:t>
            </a:r>
            <a:r>
              <a:rPr lang="hu-HU" dirty="0"/>
              <a:t> </a:t>
            </a:r>
            <a:r>
              <a:rPr lang="hu-HU" dirty="0" err="1"/>
              <a:t>to</a:t>
            </a:r>
            <a:r>
              <a:rPr lang="hu-HU" dirty="0"/>
              <a:t> </a:t>
            </a:r>
            <a:r>
              <a:rPr lang="hu-HU" dirty="0" err="1"/>
              <a:t>have</a:t>
            </a:r>
            <a:r>
              <a:rPr lang="hu-HU" dirty="0"/>
              <a:t> </a:t>
            </a:r>
            <a:r>
              <a:rPr lang="hu-HU" dirty="0" err="1"/>
              <a:t>very</a:t>
            </a:r>
            <a:r>
              <a:rPr lang="hu-HU" dirty="0"/>
              <a:t> </a:t>
            </a:r>
            <a:r>
              <a:rPr lang="hu-HU" dirty="0" err="1"/>
              <a:t>mild</a:t>
            </a:r>
            <a:r>
              <a:rPr lang="hu-HU" dirty="0"/>
              <a:t> </a:t>
            </a:r>
            <a:r>
              <a:rPr lang="hu-HU" dirty="0" err="1"/>
              <a:t>disease</a:t>
            </a:r>
            <a:r>
              <a:rPr lang="hu-HU" dirty="0"/>
              <a:t>. </a:t>
            </a:r>
            <a:r>
              <a:rPr lang="hu-HU" dirty="0" err="1"/>
              <a:t>Infants</a:t>
            </a:r>
            <a:r>
              <a:rPr lang="hu-HU" dirty="0"/>
              <a:t> </a:t>
            </a:r>
            <a:r>
              <a:rPr lang="hu-HU" dirty="0" err="1"/>
              <a:t>are</a:t>
            </a:r>
            <a:r>
              <a:rPr lang="hu-HU" dirty="0"/>
              <a:t> </a:t>
            </a:r>
            <a:r>
              <a:rPr lang="hu-HU" dirty="0" err="1"/>
              <a:t>often</a:t>
            </a:r>
            <a:r>
              <a:rPr lang="hu-HU" dirty="0"/>
              <a:t> </a:t>
            </a:r>
            <a:r>
              <a:rPr lang="hu-HU" dirty="0" err="1"/>
              <a:t>seen</a:t>
            </a:r>
            <a:r>
              <a:rPr lang="hu-HU" dirty="0"/>
              <a:t> </a:t>
            </a:r>
            <a:r>
              <a:rPr lang="hu-HU" dirty="0" err="1"/>
              <a:t>monthly</a:t>
            </a:r>
            <a:r>
              <a:rPr lang="hu-HU" dirty="0"/>
              <a:t> </a:t>
            </a:r>
            <a:r>
              <a:rPr lang="hu-HU" dirty="0" err="1"/>
              <a:t>in</a:t>
            </a:r>
            <a:r>
              <a:rPr lang="hu-HU" dirty="0"/>
              <a:t> </a:t>
            </a:r>
            <a:r>
              <a:rPr lang="hu-HU" dirty="0" err="1"/>
              <a:t>the</a:t>
            </a:r>
            <a:r>
              <a:rPr lang="hu-HU" dirty="0"/>
              <a:t> </a:t>
            </a:r>
            <a:r>
              <a:rPr lang="hu-HU" dirty="0" err="1"/>
              <a:t>first</a:t>
            </a:r>
            <a:r>
              <a:rPr lang="hu-HU" dirty="0"/>
              <a:t> </a:t>
            </a:r>
            <a:r>
              <a:rPr lang="hu-HU" dirty="0" err="1"/>
              <a:t>year</a:t>
            </a:r>
            <a:r>
              <a:rPr lang="hu-HU" dirty="0"/>
              <a:t> and </a:t>
            </a:r>
            <a:r>
              <a:rPr lang="hu-HU" dirty="0" err="1"/>
              <a:t>sometimes</a:t>
            </a:r>
            <a:r>
              <a:rPr lang="hu-HU" dirty="0"/>
              <a:t> more </a:t>
            </a:r>
            <a:r>
              <a:rPr lang="hu-HU" dirty="0" err="1"/>
              <a:t>frequently</a:t>
            </a:r>
            <a:r>
              <a:rPr lang="hu-HU" dirty="0"/>
              <a:t> </a:t>
            </a:r>
            <a:r>
              <a:rPr lang="hu-HU" dirty="0" err="1"/>
              <a:t>in</a:t>
            </a:r>
            <a:r>
              <a:rPr lang="hu-HU" dirty="0"/>
              <a:t> </a:t>
            </a:r>
            <a:r>
              <a:rPr lang="hu-HU" dirty="0" err="1"/>
              <a:t>the</a:t>
            </a:r>
            <a:r>
              <a:rPr lang="hu-HU" dirty="0"/>
              <a:t> </a:t>
            </a:r>
            <a:r>
              <a:rPr lang="hu-HU" dirty="0" err="1"/>
              <a:t>first</a:t>
            </a:r>
            <a:r>
              <a:rPr lang="hu-HU" dirty="0"/>
              <a:t> </a:t>
            </a:r>
            <a:r>
              <a:rPr lang="hu-HU" dirty="0" err="1"/>
              <a:t>months</a:t>
            </a:r>
            <a:r>
              <a:rPr lang="hu-HU" dirty="0"/>
              <a:t> </a:t>
            </a:r>
            <a:r>
              <a:rPr lang="hu-HU" dirty="0" err="1"/>
              <a:t>following</a:t>
            </a:r>
            <a:r>
              <a:rPr lang="hu-HU" dirty="0"/>
              <a:t> </a:t>
            </a:r>
            <a:r>
              <a:rPr lang="hu-HU" dirty="0" err="1"/>
              <a:t>diagnosis</a:t>
            </a:r>
            <a:r>
              <a:rPr lang="hu-HU" dirty="0"/>
              <a:t>. </a:t>
            </a:r>
            <a:r>
              <a:rPr lang="hu-HU" dirty="0" err="1"/>
              <a:t>For</a:t>
            </a:r>
            <a:r>
              <a:rPr lang="hu-HU" dirty="0"/>
              <a:t> </a:t>
            </a:r>
            <a:r>
              <a:rPr lang="hu-HU" dirty="0" err="1"/>
              <a:t>some</a:t>
            </a:r>
            <a:r>
              <a:rPr lang="hu-HU" dirty="0"/>
              <a:t>, </a:t>
            </a:r>
            <a:r>
              <a:rPr lang="hu-HU" dirty="0" err="1"/>
              <a:t>all</a:t>
            </a:r>
            <a:r>
              <a:rPr lang="hu-HU" dirty="0"/>
              <a:t> </a:t>
            </a:r>
            <a:r>
              <a:rPr lang="hu-HU" dirty="0" err="1"/>
              <a:t>clinic</a:t>
            </a:r>
            <a:r>
              <a:rPr lang="hu-HU" dirty="0"/>
              <a:t> </a:t>
            </a:r>
            <a:r>
              <a:rPr lang="hu-HU" dirty="0" err="1"/>
              <a:t>visits</a:t>
            </a:r>
            <a:r>
              <a:rPr lang="hu-HU" dirty="0"/>
              <a:t> </a:t>
            </a:r>
            <a:r>
              <a:rPr lang="hu-HU" dirty="0" err="1"/>
              <a:t>are</a:t>
            </a:r>
            <a:r>
              <a:rPr lang="hu-HU" dirty="0"/>
              <a:t> </a:t>
            </a:r>
            <a:r>
              <a:rPr lang="hu-HU" dirty="0" err="1"/>
              <a:t>at</a:t>
            </a:r>
            <a:r>
              <a:rPr lang="hu-HU" dirty="0"/>
              <a:t> </a:t>
            </a:r>
            <a:r>
              <a:rPr lang="hu-HU" dirty="0" err="1"/>
              <a:t>the</a:t>
            </a:r>
            <a:r>
              <a:rPr lang="hu-HU" dirty="0"/>
              <a:t> </a:t>
            </a:r>
            <a:r>
              <a:rPr lang="hu-HU" dirty="0" err="1"/>
              <a:t>Pediatric</a:t>
            </a:r>
            <a:r>
              <a:rPr lang="hu-HU" dirty="0"/>
              <a:t> </a:t>
            </a:r>
            <a:r>
              <a:rPr lang="hu-HU" dirty="0" err="1"/>
              <a:t>Department</a:t>
            </a:r>
            <a:r>
              <a:rPr lang="hu-HU" dirty="0"/>
              <a:t> </a:t>
            </a:r>
            <a:r>
              <a:rPr lang="hu-HU" dirty="0" err="1"/>
              <a:t>in</a:t>
            </a:r>
            <a:r>
              <a:rPr lang="hu-HU" dirty="0"/>
              <a:t> </a:t>
            </a:r>
            <a:r>
              <a:rPr lang="hu-HU" dirty="0" err="1"/>
              <a:t>the</a:t>
            </a:r>
            <a:r>
              <a:rPr lang="hu-HU" dirty="0"/>
              <a:t> Törökbálint </a:t>
            </a:r>
            <a:r>
              <a:rPr lang="hu-HU" dirty="0" err="1"/>
              <a:t>Hospital</a:t>
            </a:r>
            <a:r>
              <a:rPr lang="hu-HU" dirty="0"/>
              <a:t>, </a:t>
            </a:r>
            <a:r>
              <a:rPr lang="hu-HU" dirty="0" err="1"/>
              <a:t>whilst</a:t>
            </a:r>
            <a:r>
              <a:rPr lang="hu-HU" dirty="0"/>
              <a:t> </a:t>
            </a:r>
            <a:r>
              <a:rPr lang="hu-HU" dirty="0" err="1"/>
              <a:t>others</a:t>
            </a:r>
            <a:r>
              <a:rPr lang="hu-HU" dirty="0"/>
              <a:t> </a:t>
            </a:r>
            <a:r>
              <a:rPr lang="hu-HU" dirty="0" err="1"/>
              <a:t>are</a:t>
            </a:r>
            <a:r>
              <a:rPr lang="hu-HU" dirty="0"/>
              <a:t> </a:t>
            </a:r>
            <a:r>
              <a:rPr lang="hu-HU" dirty="0" err="1"/>
              <a:t>seen</a:t>
            </a:r>
            <a:r>
              <a:rPr lang="hu-HU" dirty="0"/>
              <a:t> </a:t>
            </a:r>
            <a:r>
              <a:rPr lang="hu-HU" dirty="0" err="1"/>
              <a:t>on</a:t>
            </a:r>
            <a:r>
              <a:rPr lang="hu-HU" dirty="0"/>
              <a:t> a </a:t>
            </a:r>
            <a:r>
              <a:rPr lang="hu-HU" dirty="0" err="1"/>
              <a:t>shared-care</a:t>
            </a:r>
            <a:r>
              <a:rPr lang="hu-HU" dirty="0"/>
              <a:t> </a:t>
            </a:r>
            <a:r>
              <a:rPr lang="hu-HU" dirty="0" err="1"/>
              <a:t>basis</a:t>
            </a:r>
            <a:r>
              <a:rPr lang="hu-HU" dirty="0"/>
              <a:t> </a:t>
            </a:r>
            <a:r>
              <a:rPr lang="hu-HU" dirty="0" err="1"/>
              <a:t>with</a:t>
            </a:r>
            <a:r>
              <a:rPr lang="hu-HU" dirty="0"/>
              <a:t> </a:t>
            </a:r>
            <a:r>
              <a:rPr lang="hu-HU" dirty="0" err="1"/>
              <a:t>a</a:t>
            </a:r>
            <a:r>
              <a:rPr lang="hu-HU" dirty="0"/>
              <a:t> local </a:t>
            </a:r>
            <a:r>
              <a:rPr lang="hu-HU" dirty="0" err="1"/>
              <a:t>County</a:t>
            </a:r>
            <a:r>
              <a:rPr lang="hu-HU" dirty="0"/>
              <a:t> General </a:t>
            </a:r>
            <a:r>
              <a:rPr lang="hu-HU" dirty="0" err="1"/>
              <a:t>Hospital</a:t>
            </a:r>
            <a:r>
              <a:rPr lang="hu-HU" dirty="0"/>
              <a:t>, </a:t>
            </a:r>
            <a:r>
              <a:rPr lang="hu-HU" dirty="0" err="1"/>
              <a:t>We</a:t>
            </a:r>
            <a:r>
              <a:rPr lang="hu-HU" dirty="0"/>
              <a:t> </a:t>
            </a:r>
            <a:r>
              <a:rPr lang="hu-HU" dirty="0" err="1"/>
              <a:t>aim</a:t>
            </a:r>
            <a:r>
              <a:rPr lang="hu-HU" dirty="0"/>
              <a:t> </a:t>
            </a:r>
            <a:r>
              <a:rPr lang="hu-HU" dirty="0" err="1"/>
              <a:t>for</a:t>
            </a:r>
            <a:r>
              <a:rPr lang="hu-HU" dirty="0"/>
              <a:t> </a:t>
            </a:r>
            <a:r>
              <a:rPr lang="hu-HU" dirty="0" err="1"/>
              <a:t>all</a:t>
            </a:r>
            <a:r>
              <a:rPr lang="hu-HU" dirty="0"/>
              <a:t> </a:t>
            </a:r>
            <a:r>
              <a:rPr lang="hu-HU" dirty="0" err="1"/>
              <a:t>patients</a:t>
            </a:r>
            <a:r>
              <a:rPr lang="hu-HU" dirty="0"/>
              <a:t> </a:t>
            </a:r>
            <a:r>
              <a:rPr lang="hu-HU" dirty="0" err="1"/>
              <a:t>to</a:t>
            </a:r>
            <a:r>
              <a:rPr lang="hu-HU" dirty="0"/>
              <a:t> be </a:t>
            </a:r>
            <a:r>
              <a:rPr lang="hu-HU" dirty="0" err="1"/>
              <a:t>seen</a:t>
            </a:r>
            <a:r>
              <a:rPr lang="hu-HU" dirty="0"/>
              <a:t> </a:t>
            </a:r>
            <a:r>
              <a:rPr lang="hu-HU" dirty="0" err="1"/>
              <a:t>at</a:t>
            </a:r>
            <a:r>
              <a:rPr lang="hu-HU" dirty="0"/>
              <a:t> </a:t>
            </a:r>
            <a:r>
              <a:rPr lang="hu-HU" dirty="0" err="1"/>
              <a:t>by</a:t>
            </a:r>
            <a:r>
              <a:rPr lang="hu-HU" dirty="0"/>
              <a:t> </a:t>
            </a:r>
            <a:r>
              <a:rPr lang="hu-HU" dirty="0" err="1"/>
              <a:t>the</a:t>
            </a:r>
            <a:r>
              <a:rPr lang="hu-HU" dirty="0"/>
              <a:t> </a:t>
            </a:r>
            <a:r>
              <a:rPr lang="hu-HU" dirty="0" err="1"/>
              <a:t>full</a:t>
            </a:r>
            <a:r>
              <a:rPr lang="hu-HU" dirty="0"/>
              <a:t> Törökbálint MDT 6 </a:t>
            </a:r>
            <a:r>
              <a:rPr lang="hu-HU" dirty="0" err="1"/>
              <a:t>monthly</a:t>
            </a:r>
            <a:r>
              <a:rPr lang="hu-HU" dirty="0"/>
              <a:t> minimum </a:t>
            </a:r>
            <a:r>
              <a:rPr lang="hu-HU" dirty="0" err="1"/>
              <a:t>but</a:t>
            </a:r>
            <a:r>
              <a:rPr lang="hu-HU" dirty="0"/>
              <a:t> </a:t>
            </a:r>
            <a:r>
              <a:rPr lang="hu-HU" dirty="0" err="1"/>
              <a:t>there</a:t>
            </a:r>
            <a:r>
              <a:rPr lang="hu-HU" dirty="0"/>
              <a:t> </a:t>
            </a:r>
            <a:r>
              <a:rPr lang="hu-HU" dirty="0" err="1"/>
              <a:t>are</a:t>
            </a:r>
            <a:r>
              <a:rPr lang="hu-HU" dirty="0"/>
              <a:t> a </a:t>
            </a:r>
            <a:r>
              <a:rPr lang="hu-HU" dirty="0" err="1"/>
              <a:t>few</a:t>
            </a:r>
            <a:r>
              <a:rPr lang="hu-HU" dirty="0"/>
              <a:t> </a:t>
            </a:r>
            <a:r>
              <a:rPr lang="hu-HU" dirty="0" err="1"/>
              <a:t>patients</a:t>
            </a:r>
            <a:r>
              <a:rPr lang="hu-HU" dirty="0"/>
              <a:t> </a:t>
            </a:r>
            <a:r>
              <a:rPr lang="hu-HU" dirty="0" err="1"/>
              <a:t>who</a:t>
            </a:r>
            <a:r>
              <a:rPr lang="hu-HU" dirty="0"/>
              <a:t> </a:t>
            </a:r>
            <a:r>
              <a:rPr lang="hu-HU" dirty="0" err="1"/>
              <a:t>are</a:t>
            </a:r>
            <a:r>
              <a:rPr lang="hu-HU" dirty="0"/>
              <a:t> </a:t>
            </a:r>
            <a:r>
              <a:rPr lang="hu-HU" dirty="0" err="1"/>
              <a:t>seen</a:t>
            </a:r>
            <a:r>
              <a:rPr lang="hu-HU" dirty="0"/>
              <a:t> </a:t>
            </a:r>
            <a:r>
              <a:rPr lang="hu-HU" dirty="0" err="1"/>
              <a:t>yearly</a:t>
            </a:r>
            <a:r>
              <a:rPr lang="hu-HU" dirty="0"/>
              <a:t> </a:t>
            </a:r>
            <a:r>
              <a:rPr lang="hu-HU" dirty="0" err="1"/>
              <a:t>only</a:t>
            </a:r>
            <a:r>
              <a:rPr lang="hu-HU" dirty="0"/>
              <a:t> </a:t>
            </a:r>
            <a:r>
              <a:rPr lang="hu-HU" dirty="0" err="1"/>
              <a:t>at</a:t>
            </a:r>
            <a:r>
              <a:rPr lang="hu-HU" dirty="0"/>
              <a:t> Törökbálint </a:t>
            </a:r>
            <a:r>
              <a:rPr lang="hu-HU" dirty="0" err="1"/>
              <a:t>for</a:t>
            </a:r>
            <a:r>
              <a:rPr lang="hu-HU" dirty="0"/>
              <a:t> </a:t>
            </a:r>
            <a:r>
              <a:rPr lang="hu-HU" dirty="0" err="1"/>
              <a:t>annual</a:t>
            </a:r>
            <a:r>
              <a:rPr lang="hu-HU" dirty="0"/>
              <a:t> </a:t>
            </a:r>
            <a:r>
              <a:rPr lang="hu-HU" dirty="0" err="1"/>
              <a:t>review</a:t>
            </a:r>
            <a:r>
              <a:rPr lang="hu-HU" dirty="0" smtClean="0"/>
              <a:t>. </a:t>
            </a:r>
            <a:r>
              <a:rPr lang="hu-HU" dirty="0" err="1" smtClean="0"/>
              <a:t>There</a:t>
            </a:r>
            <a:r>
              <a:rPr lang="hu-HU" baseline="0" dirty="0" smtClean="0"/>
              <a:t> </a:t>
            </a:r>
            <a:r>
              <a:rPr lang="hu-HU" baseline="0" dirty="0" err="1" smtClean="0"/>
              <a:t>are</a:t>
            </a:r>
            <a:r>
              <a:rPr lang="hu-HU" baseline="0" dirty="0" smtClean="0"/>
              <a:t> 4 a</a:t>
            </a:r>
            <a:r>
              <a:rPr lang="en-US" dirty="0" err="1" smtClean="0"/>
              <a:t>dequate</a:t>
            </a:r>
            <a:r>
              <a:rPr lang="hu-HU" dirty="0" smtClean="0"/>
              <a:t> </a:t>
            </a:r>
            <a:r>
              <a:rPr lang="hu-HU" dirty="0" err="1" smtClean="0"/>
              <a:t>clinic</a:t>
            </a:r>
            <a:r>
              <a:rPr lang="hu-HU" dirty="0" smtClean="0"/>
              <a:t> </a:t>
            </a:r>
            <a:r>
              <a:rPr lang="hu-HU" dirty="0" err="1" smtClean="0"/>
              <a:t>room</a:t>
            </a:r>
            <a:r>
              <a:rPr lang="hu-HU" dirty="0" smtClean="0"/>
              <a:t> </a:t>
            </a:r>
            <a:r>
              <a:rPr lang="hu-HU" dirty="0" err="1" smtClean="0"/>
              <a:t>within</a:t>
            </a:r>
            <a:r>
              <a:rPr lang="hu-HU" dirty="0" smtClean="0"/>
              <a:t> </a:t>
            </a:r>
            <a:r>
              <a:rPr lang="hu-HU" dirty="0" err="1" smtClean="0"/>
              <a:t>outpatient</a:t>
            </a:r>
            <a:r>
              <a:rPr lang="hu-HU" dirty="0" smtClean="0"/>
              <a:t> </a:t>
            </a:r>
            <a:r>
              <a:rPr lang="hu-HU" dirty="0" err="1" smtClean="0"/>
              <a:t>clinic</a:t>
            </a:r>
            <a:r>
              <a:rPr lang="en-US" dirty="0" smtClean="0"/>
              <a:t> to prevent patient to patient contact and avoid cross infection</a:t>
            </a:r>
            <a:r>
              <a:rPr lang="hu-HU" dirty="0" smtClean="0"/>
              <a:t>.</a:t>
            </a:r>
            <a:endParaRPr lang="hu-HU" dirty="0"/>
          </a:p>
          <a:p>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6</a:t>
            </a:fld>
            <a:endParaRPr lang="hu-HU"/>
          </a:p>
        </p:txBody>
      </p:sp>
    </p:spTree>
    <p:extLst>
      <p:ext uri="{BB962C8B-B14F-4D97-AF65-F5344CB8AC3E}">
        <p14:creationId xmlns:p14="http://schemas.microsoft.com/office/powerpoint/2010/main" val="580003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smtClean="0"/>
              <a:t>Patients</a:t>
            </a:r>
            <a:r>
              <a:rPr lang="hu-HU" dirty="0" smtClean="0"/>
              <a:t> </a:t>
            </a:r>
            <a:r>
              <a:rPr lang="hu-HU" dirty="0" err="1" smtClean="0"/>
              <a:t>are</a:t>
            </a:r>
            <a:r>
              <a:rPr lang="hu-HU" dirty="0" smtClean="0"/>
              <a:t> </a:t>
            </a:r>
            <a:r>
              <a:rPr lang="hu-HU" dirty="0" err="1" smtClean="0"/>
              <a:t>seen</a:t>
            </a:r>
            <a:r>
              <a:rPr lang="hu-HU" dirty="0" smtClean="0"/>
              <a:t> </a:t>
            </a:r>
            <a:r>
              <a:rPr lang="hu-HU" dirty="0" err="1" smtClean="0"/>
              <a:t>on</a:t>
            </a:r>
            <a:r>
              <a:rPr lang="hu-HU" dirty="0" smtClean="0"/>
              <a:t> </a:t>
            </a:r>
            <a:r>
              <a:rPr lang="hu-HU" dirty="0" err="1" smtClean="0"/>
              <a:t>separate</a:t>
            </a:r>
            <a:r>
              <a:rPr lang="hu-HU" dirty="0" smtClean="0"/>
              <a:t> </a:t>
            </a:r>
            <a:r>
              <a:rPr lang="hu-HU" dirty="0" err="1" smtClean="0"/>
              <a:t>days</a:t>
            </a:r>
            <a:r>
              <a:rPr lang="hu-HU" dirty="0" smtClean="0"/>
              <a:t> </a:t>
            </a:r>
            <a:r>
              <a:rPr lang="hu-HU" dirty="0" err="1" smtClean="0"/>
              <a:t>to</a:t>
            </a:r>
            <a:r>
              <a:rPr lang="hu-HU" dirty="0" smtClean="0"/>
              <a:t> </a:t>
            </a:r>
            <a:r>
              <a:rPr lang="hu-HU" dirty="0" err="1" smtClean="0"/>
              <a:t>avoid</a:t>
            </a:r>
            <a:r>
              <a:rPr lang="hu-HU" dirty="0" smtClean="0"/>
              <a:t> </a:t>
            </a:r>
            <a:r>
              <a:rPr lang="hu-HU" dirty="0" err="1" smtClean="0"/>
              <a:t>contact</a:t>
            </a:r>
            <a:r>
              <a:rPr lang="hu-HU" dirty="0" smtClean="0"/>
              <a:t> </a:t>
            </a:r>
            <a:r>
              <a:rPr lang="hu-HU" dirty="0" err="1" smtClean="0"/>
              <a:t>between</a:t>
            </a:r>
            <a:r>
              <a:rPr lang="hu-HU" dirty="0" smtClean="0"/>
              <a:t> </a:t>
            </a:r>
            <a:r>
              <a:rPr lang="hu-HU" dirty="0" err="1" smtClean="0"/>
              <a:t>patients</a:t>
            </a:r>
            <a:r>
              <a:rPr lang="hu-HU" dirty="0" smtClean="0"/>
              <a:t> </a:t>
            </a:r>
            <a:r>
              <a:rPr lang="hu-HU" dirty="0" err="1" smtClean="0"/>
              <a:t>not</a:t>
            </a:r>
            <a:r>
              <a:rPr lang="hu-HU" dirty="0" smtClean="0"/>
              <a:t> </a:t>
            </a:r>
            <a:r>
              <a:rPr lang="hu-HU" dirty="0" err="1" smtClean="0"/>
              <a:t>chronically</a:t>
            </a:r>
            <a:r>
              <a:rPr lang="hu-HU" dirty="0" smtClean="0"/>
              <a:t> </a:t>
            </a:r>
            <a:r>
              <a:rPr lang="hu-HU" dirty="0" err="1" smtClean="0"/>
              <a:t>infected</a:t>
            </a:r>
            <a:r>
              <a:rPr lang="hu-HU" dirty="0" smtClean="0"/>
              <a:t> </a:t>
            </a:r>
            <a:r>
              <a:rPr lang="hu-HU" dirty="0" err="1" smtClean="0"/>
              <a:t>with</a:t>
            </a:r>
            <a:r>
              <a:rPr lang="hu-HU" dirty="0" smtClean="0"/>
              <a:t> </a:t>
            </a:r>
            <a:r>
              <a:rPr lang="hu-HU" dirty="0" err="1" smtClean="0"/>
              <a:t>Pseudomonas</a:t>
            </a:r>
            <a:r>
              <a:rPr lang="hu-HU" dirty="0" smtClean="0"/>
              <a:t> </a:t>
            </a:r>
            <a:r>
              <a:rPr lang="hu-HU" dirty="0" err="1" smtClean="0"/>
              <a:t>aeruginosa</a:t>
            </a:r>
            <a:r>
              <a:rPr lang="hu-HU" dirty="0" smtClean="0"/>
              <a:t> and </a:t>
            </a:r>
            <a:r>
              <a:rPr lang="hu-HU" dirty="0" err="1" smtClean="0"/>
              <a:t>chronically</a:t>
            </a:r>
            <a:r>
              <a:rPr lang="hu-HU" dirty="0" smtClean="0"/>
              <a:t> </a:t>
            </a:r>
            <a:r>
              <a:rPr lang="hu-HU" dirty="0" err="1" smtClean="0"/>
              <a:t>infected</a:t>
            </a:r>
            <a:r>
              <a:rPr lang="hu-HU" dirty="0" smtClean="0"/>
              <a:t> </a:t>
            </a:r>
            <a:r>
              <a:rPr lang="hu-HU" dirty="0" err="1" smtClean="0"/>
              <a:t>patients</a:t>
            </a:r>
            <a:r>
              <a:rPr lang="hu-HU" dirty="0" smtClean="0"/>
              <a:t>. </a:t>
            </a:r>
            <a:r>
              <a:rPr lang="hu-HU" dirty="0" err="1" smtClean="0"/>
              <a:t>In</a:t>
            </a:r>
            <a:r>
              <a:rPr lang="hu-HU" dirty="0" smtClean="0"/>
              <a:t> </a:t>
            </a:r>
            <a:r>
              <a:rPr lang="hu-HU" dirty="0" err="1" smtClean="0"/>
              <a:t>order</a:t>
            </a:r>
            <a:r>
              <a:rPr lang="hu-HU" dirty="0" smtClean="0"/>
              <a:t> </a:t>
            </a:r>
            <a:r>
              <a:rPr lang="hu-HU" dirty="0" err="1" smtClean="0"/>
              <a:t>to</a:t>
            </a:r>
            <a:r>
              <a:rPr lang="hu-HU" dirty="0" smtClean="0"/>
              <a:t> </a:t>
            </a:r>
            <a:r>
              <a:rPr lang="hu-HU" dirty="0" err="1" smtClean="0"/>
              <a:t>reduce</a:t>
            </a:r>
            <a:r>
              <a:rPr lang="hu-HU" dirty="0" smtClean="0"/>
              <a:t> </a:t>
            </a:r>
            <a:r>
              <a:rPr lang="hu-HU" dirty="0" err="1" smtClean="0"/>
              <a:t>the</a:t>
            </a:r>
            <a:r>
              <a:rPr lang="hu-HU" dirty="0" smtClean="0"/>
              <a:t> </a:t>
            </a:r>
            <a:r>
              <a:rPr lang="hu-HU" dirty="0" err="1" smtClean="0"/>
              <a:t>risk</a:t>
            </a:r>
            <a:r>
              <a:rPr lang="hu-HU" dirty="0" smtClean="0"/>
              <a:t> of </a:t>
            </a:r>
            <a:r>
              <a:rPr lang="hu-HU" dirty="0" err="1" smtClean="0"/>
              <a:t>cross</a:t>
            </a:r>
            <a:r>
              <a:rPr lang="hu-HU" dirty="0" smtClean="0"/>
              <a:t> </a:t>
            </a:r>
            <a:r>
              <a:rPr lang="hu-HU" dirty="0" err="1" smtClean="0"/>
              <a:t>infection</a:t>
            </a:r>
            <a:r>
              <a:rPr lang="hu-HU" dirty="0" smtClean="0"/>
              <a:t> </a:t>
            </a:r>
            <a:r>
              <a:rPr lang="hu-HU" dirty="0" err="1" smtClean="0"/>
              <a:t>we</a:t>
            </a:r>
            <a:r>
              <a:rPr lang="hu-HU" dirty="0" smtClean="0"/>
              <a:t> </a:t>
            </a:r>
            <a:r>
              <a:rPr lang="hu-HU" dirty="0" err="1" smtClean="0"/>
              <a:t>try</a:t>
            </a:r>
            <a:r>
              <a:rPr lang="hu-HU" dirty="0" smtClean="0"/>
              <a:t> </a:t>
            </a:r>
            <a:r>
              <a:rPr lang="hu-HU" dirty="0" err="1" smtClean="0"/>
              <a:t>to</a:t>
            </a:r>
            <a:r>
              <a:rPr lang="hu-HU" dirty="0" smtClean="0"/>
              <a:t> </a:t>
            </a:r>
            <a:r>
              <a:rPr lang="hu-HU" dirty="0" err="1" smtClean="0"/>
              <a:t>minimize</a:t>
            </a:r>
            <a:r>
              <a:rPr lang="hu-HU" dirty="0" smtClean="0"/>
              <a:t> </a:t>
            </a:r>
            <a:r>
              <a:rPr lang="hu-HU" dirty="0" err="1" smtClean="0"/>
              <a:t>time</a:t>
            </a:r>
            <a:r>
              <a:rPr lang="hu-HU" dirty="0" smtClean="0"/>
              <a:t> </a:t>
            </a:r>
            <a:r>
              <a:rPr lang="hu-HU" dirty="0" err="1" smtClean="0"/>
              <a:t>in</a:t>
            </a:r>
            <a:r>
              <a:rPr lang="hu-HU" dirty="0" smtClean="0"/>
              <a:t> </a:t>
            </a:r>
            <a:r>
              <a:rPr lang="hu-HU" dirty="0" err="1" smtClean="0"/>
              <a:t>the</a:t>
            </a:r>
            <a:r>
              <a:rPr lang="hu-HU" dirty="0" smtClean="0"/>
              <a:t> </a:t>
            </a:r>
            <a:r>
              <a:rPr lang="hu-HU" dirty="0" err="1" smtClean="0"/>
              <a:t>waiting</a:t>
            </a:r>
            <a:r>
              <a:rPr lang="hu-HU" dirty="0" smtClean="0"/>
              <a:t> </a:t>
            </a:r>
            <a:r>
              <a:rPr lang="hu-HU" dirty="0" err="1" smtClean="0"/>
              <a:t>room</a:t>
            </a:r>
            <a:r>
              <a:rPr lang="hu-HU" dirty="0" smtClean="0"/>
              <a:t> </a:t>
            </a:r>
            <a:r>
              <a:rPr lang="hu-HU" dirty="0" err="1" smtClean="0"/>
              <a:t>for</a:t>
            </a:r>
            <a:r>
              <a:rPr lang="hu-HU" dirty="0" smtClean="0"/>
              <a:t> </a:t>
            </a:r>
            <a:r>
              <a:rPr lang="hu-HU" dirty="0" err="1" smtClean="0"/>
              <a:t>waiting</a:t>
            </a:r>
            <a:r>
              <a:rPr lang="hu-HU" dirty="0" smtClean="0"/>
              <a:t> </a:t>
            </a:r>
            <a:r>
              <a:rPr lang="hu-HU" dirty="0" err="1" smtClean="0"/>
              <a:t>patients</a:t>
            </a:r>
            <a:r>
              <a:rPr lang="hu-HU" dirty="0" smtClean="0"/>
              <a:t> and </a:t>
            </a:r>
            <a:r>
              <a:rPr lang="hu-HU" dirty="0" err="1" smtClean="0"/>
              <a:t>families</a:t>
            </a:r>
            <a:r>
              <a:rPr lang="hu-HU" dirty="0" smtClean="0"/>
              <a:t> . </a:t>
            </a:r>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7</a:t>
            </a:fld>
            <a:endParaRPr lang="hu-HU"/>
          </a:p>
        </p:txBody>
      </p:sp>
    </p:spTree>
    <p:extLst>
      <p:ext uri="{BB962C8B-B14F-4D97-AF65-F5344CB8AC3E}">
        <p14:creationId xmlns:p14="http://schemas.microsoft.com/office/powerpoint/2010/main" val="928710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42655"/>
            <a:r>
              <a:rPr lang="hu-HU" dirty="0" err="1">
                <a:latin typeface="Times New Roman" panose="02020603050405020304" pitchFamily="18" charset="0"/>
                <a:cs typeface="Times New Roman" panose="02020603050405020304" pitchFamily="18" charset="0"/>
              </a:rPr>
              <a:t>All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patients</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are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allocated</a:t>
            </a:r>
            <a:r>
              <a:rPr lang="hu-HU" dirty="0">
                <a:latin typeface="Times New Roman" panose="02020603050405020304" pitchFamily="18" charset="0"/>
                <a:cs typeface="Times New Roman" panose="02020603050405020304" pitchFamily="18" charset="0"/>
              </a:rPr>
              <a:t> a </a:t>
            </a:r>
            <a:r>
              <a:rPr lang="hu-HU" dirty="0" err="1">
                <a:latin typeface="Times New Roman" panose="02020603050405020304" pitchFamily="18" charset="0"/>
                <a:cs typeface="Times New Roman" panose="02020603050405020304" pitchFamily="18" charset="0"/>
              </a:rPr>
              <a:t>named</a:t>
            </a:r>
            <a:r>
              <a:rPr lang="hu-HU" dirty="0">
                <a:latin typeface="Times New Roman" panose="02020603050405020304" pitchFamily="18" charset="0"/>
                <a:cs typeface="Times New Roman" panose="02020603050405020304" pitchFamily="18" charset="0"/>
              </a:rPr>
              <a:t> </a:t>
            </a:r>
            <a:r>
              <a:rPr lang="hu-HU" b="1" dirty="0" err="1">
                <a:latin typeface="Times New Roman" panose="02020603050405020304" pitchFamily="18" charset="0"/>
                <a:cs typeface="Times New Roman" panose="02020603050405020304" pitchFamily="18" charset="0"/>
              </a:rPr>
              <a:t>consultant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when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first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seen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our</a:t>
            </a:r>
            <a:r>
              <a:rPr lang="hu-HU" dirty="0">
                <a:latin typeface="Times New Roman" panose="02020603050405020304" pitchFamily="18" charset="0"/>
                <a:cs typeface="Times New Roman" panose="02020603050405020304" pitchFamily="18" charset="0"/>
              </a:rPr>
              <a:t> unit, </a:t>
            </a:r>
            <a:r>
              <a:rPr lang="hu-HU" dirty="0" err="1">
                <a:latin typeface="Times New Roman" panose="02020603050405020304" pitchFamily="18" charset="0"/>
                <a:cs typeface="Times New Roman" panose="02020603050405020304" pitchFamily="18" charset="0"/>
              </a:rPr>
              <a:t>although</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may</a:t>
            </a:r>
            <a:r>
              <a:rPr lang="hu-HU" dirty="0">
                <a:latin typeface="Times New Roman" panose="02020603050405020304" pitchFamily="18" charset="0"/>
                <a:cs typeface="Times New Roman" panose="02020603050405020304" pitchFamily="18" charset="0"/>
              </a:rPr>
              <a:t> be </a:t>
            </a:r>
            <a:r>
              <a:rPr lang="hu-HU" dirty="0" err="1">
                <a:latin typeface="Times New Roman" panose="02020603050405020304" pitchFamily="18" charset="0"/>
                <a:cs typeface="Times New Roman" panose="02020603050405020304" pitchFamily="18" charset="0"/>
              </a:rPr>
              <a:t>seen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by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any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member</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consultant</a:t>
            </a:r>
            <a:r>
              <a:rPr lang="hu-HU" dirty="0">
                <a:latin typeface="Times New Roman" panose="02020603050405020304" pitchFamily="18" charset="0"/>
                <a:cs typeface="Times New Roman" panose="02020603050405020304" pitchFamily="18" charset="0"/>
              </a:rPr>
              <a:t> team </a:t>
            </a:r>
            <a:r>
              <a:rPr lang="hu-HU" dirty="0" err="1">
                <a:latin typeface="Times New Roman" panose="02020603050405020304" pitchFamily="18" charset="0"/>
                <a:cs typeface="Times New Roman" panose="02020603050405020304" pitchFamily="18" charset="0"/>
              </a:rPr>
              <a:t>at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various</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times</a:t>
            </a:r>
            <a:r>
              <a:rPr lang="hu-HU" dirty="0">
                <a:latin typeface="Times New Roman" panose="02020603050405020304" pitchFamily="18" charset="0"/>
                <a:cs typeface="Times New Roman" panose="02020603050405020304" pitchFamily="18" charset="0"/>
              </a:rPr>
              <a:t>. The </a:t>
            </a:r>
            <a:r>
              <a:rPr lang="hu-HU" dirty="0" err="1">
                <a:latin typeface="Times New Roman" panose="02020603050405020304" pitchFamily="18" charset="0"/>
                <a:cs typeface="Times New Roman" panose="02020603050405020304" pitchFamily="18" charset="0"/>
              </a:rPr>
              <a:t>named</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consultant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will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take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lead </a:t>
            </a:r>
            <a:r>
              <a:rPr lang="hu-HU" dirty="0" err="1">
                <a:latin typeface="Times New Roman" panose="02020603050405020304" pitchFamily="18" charset="0"/>
                <a:cs typeface="Times New Roman" panose="02020603050405020304" pitchFamily="18" charset="0"/>
              </a:rPr>
              <a:t>role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if</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there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are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difficult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clinical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decisions</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to</a:t>
            </a:r>
            <a:r>
              <a:rPr lang="hu-HU" dirty="0">
                <a:latin typeface="Times New Roman" panose="02020603050405020304" pitchFamily="18" charset="0"/>
                <a:cs typeface="Times New Roman" panose="02020603050405020304" pitchFamily="18" charset="0"/>
              </a:rPr>
              <a:t> be made. The </a:t>
            </a:r>
            <a:r>
              <a:rPr lang="hu-HU" dirty="0" err="1">
                <a:latin typeface="Times New Roman" panose="02020603050405020304" pitchFamily="18" charset="0"/>
                <a:cs typeface="Times New Roman" panose="02020603050405020304" pitchFamily="18" charset="0"/>
              </a:rPr>
              <a:t>consultants</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can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usually</a:t>
            </a:r>
            <a:r>
              <a:rPr lang="hu-HU" dirty="0">
                <a:latin typeface="Times New Roman" panose="02020603050405020304" pitchFamily="18" charset="0"/>
                <a:cs typeface="Times New Roman" panose="02020603050405020304" pitchFamily="18" charset="0"/>
              </a:rPr>
              <a:t> be </a:t>
            </a:r>
            <a:r>
              <a:rPr lang="hu-HU" dirty="0" err="1">
                <a:latin typeface="Times New Roman" panose="02020603050405020304" pitchFamily="18" charset="0"/>
                <a:cs typeface="Times New Roman" panose="02020603050405020304" pitchFamily="18" charset="0"/>
              </a:rPr>
              <a:t>contacted</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twenty-four</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seven</a:t>
            </a:r>
            <a:r>
              <a:rPr lang="hu-HU" dirty="0">
                <a:latin typeface="Times New Roman" panose="02020603050405020304" pitchFamily="18" charset="0"/>
                <a:cs typeface="Times New Roman" panose="02020603050405020304" pitchFamily="18" charset="0"/>
              </a:rPr>
              <a:t>. </a:t>
            </a:r>
          </a:p>
          <a:p>
            <a:pPr defTabSz="942655"/>
            <a:r>
              <a:rPr lang="hu-HU" dirty="0" err="1">
                <a:latin typeface="Times New Roman" panose="02020603050405020304" pitchFamily="18" charset="0"/>
                <a:cs typeface="Times New Roman" panose="02020603050405020304" pitchFamily="18" charset="0"/>
              </a:rPr>
              <a:t>There</a:t>
            </a:r>
            <a:r>
              <a:rPr lang="hu-HU" dirty="0">
                <a:latin typeface="Times New Roman" panose="02020603050405020304" pitchFamily="18" charset="0"/>
                <a:cs typeface="Times New Roman" panose="02020603050405020304" pitchFamily="18" charset="0"/>
              </a:rPr>
              <a:t> is a </a:t>
            </a:r>
            <a:r>
              <a:rPr lang="hu-HU" b="1" dirty="0">
                <a:latin typeface="Times New Roman" panose="02020603050405020304" pitchFamily="18" charset="0"/>
                <a:cs typeface="Times New Roman" panose="02020603050405020304" pitchFamily="18" charset="0"/>
              </a:rPr>
              <a:t>Health </a:t>
            </a:r>
            <a:r>
              <a:rPr lang="hu-HU" b="1" dirty="0" err="1">
                <a:latin typeface="Times New Roman" panose="02020603050405020304" pitchFamily="18" charset="0"/>
                <a:cs typeface="Times New Roman" panose="02020603050405020304" pitchFamily="18" charset="0"/>
              </a:rPr>
              <a:t>Care</a:t>
            </a:r>
            <a:r>
              <a:rPr lang="hu-HU" b="1" dirty="0">
                <a:latin typeface="Times New Roman" panose="02020603050405020304" pitchFamily="18" charset="0"/>
                <a:cs typeface="Times New Roman" panose="02020603050405020304" pitchFamily="18" charset="0"/>
              </a:rPr>
              <a:t> </a:t>
            </a:r>
            <a:r>
              <a:rPr lang="hu-HU" b="1" dirty="0" err="1">
                <a:latin typeface="Times New Roman" panose="02020603050405020304" pitchFamily="18" charset="0"/>
                <a:cs typeface="Times New Roman" panose="02020603050405020304" pitchFamily="18" charset="0"/>
              </a:rPr>
              <a:t>Assistant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to</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measure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height</a:t>
            </a:r>
            <a:r>
              <a:rPr lang="hu-HU" dirty="0">
                <a:latin typeface="Times New Roman" panose="02020603050405020304" pitchFamily="18" charset="0"/>
                <a:cs typeface="Times New Roman" panose="02020603050405020304" pitchFamily="18" charset="0"/>
              </a:rPr>
              <a:t> and </a:t>
            </a:r>
            <a:r>
              <a:rPr lang="hu-HU" dirty="0" err="1">
                <a:latin typeface="Times New Roman" panose="02020603050405020304" pitchFamily="18" charset="0"/>
                <a:cs typeface="Times New Roman" panose="02020603050405020304" pitchFamily="18" charset="0"/>
              </a:rPr>
              <a:t>weight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oxygen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saturation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by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pulse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oximetry</a:t>
            </a:r>
            <a:r>
              <a:rPr lang="hu-HU" dirty="0">
                <a:latin typeface="Times New Roman" panose="02020603050405020304" pitchFamily="18" charset="0"/>
                <a:cs typeface="Times New Roman" panose="02020603050405020304" pitchFamily="18" charset="0"/>
              </a:rPr>
              <a:t>, a </a:t>
            </a:r>
            <a:r>
              <a:rPr lang="hu-HU" b="1" dirty="0" err="1">
                <a:latin typeface="Times New Roman" panose="02020603050405020304" pitchFamily="18" charset="0"/>
                <a:cs typeface="Times New Roman" panose="02020603050405020304" pitchFamily="18" charset="0"/>
              </a:rPr>
              <a:t>respiratory</a:t>
            </a:r>
            <a:r>
              <a:rPr lang="hu-HU" b="1" dirty="0">
                <a:latin typeface="Times New Roman" panose="02020603050405020304" pitchFamily="18" charset="0"/>
                <a:cs typeface="Times New Roman" panose="02020603050405020304" pitchFamily="18" charset="0"/>
              </a:rPr>
              <a:t> </a:t>
            </a:r>
            <a:r>
              <a:rPr lang="hu-HU" b="1" dirty="0" err="1">
                <a:latin typeface="Times New Roman" panose="02020603050405020304" pitchFamily="18" charset="0"/>
                <a:cs typeface="Times New Roman" panose="02020603050405020304" pitchFamily="18" charset="0"/>
              </a:rPr>
              <a:t>physiologists</a:t>
            </a:r>
            <a:r>
              <a:rPr lang="hu-HU" b="1"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to</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measure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lung</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function</a:t>
            </a:r>
            <a:r>
              <a:rPr lang="hu-HU" dirty="0">
                <a:latin typeface="Times New Roman" panose="02020603050405020304" pitchFamily="18" charset="0"/>
                <a:cs typeface="Times New Roman" panose="02020603050405020304" pitchFamily="18" charset="0"/>
              </a:rPr>
              <a:t>. </a:t>
            </a:r>
          </a:p>
          <a:p>
            <a:pPr defTabSz="942655"/>
            <a:r>
              <a:rPr lang="hu-HU" dirty="0" err="1">
                <a:latin typeface="Times New Roman" panose="02020603050405020304" pitchFamily="18" charset="0"/>
                <a:cs typeface="Times New Roman" panose="02020603050405020304" pitchFamily="18" charset="0"/>
              </a:rPr>
              <a:t>All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children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should</a:t>
            </a:r>
            <a:r>
              <a:rPr lang="hu-HU" dirty="0">
                <a:latin typeface="Times New Roman" panose="02020603050405020304" pitchFamily="18" charset="0"/>
                <a:cs typeface="Times New Roman" panose="02020603050405020304" pitchFamily="18" charset="0"/>
              </a:rPr>
              <a:t> be </a:t>
            </a:r>
            <a:r>
              <a:rPr lang="hu-HU" dirty="0" err="1">
                <a:latin typeface="Times New Roman" panose="02020603050405020304" pitchFamily="18" charset="0"/>
                <a:cs typeface="Times New Roman" panose="02020603050405020304" pitchFamily="18" charset="0"/>
              </a:rPr>
              <a:t>seen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by</a:t>
            </a:r>
            <a:r>
              <a:rPr lang="hu-HU" dirty="0">
                <a:latin typeface="Times New Roman" panose="02020603050405020304" pitchFamily="18" charset="0"/>
                <a:cs typeface="Times New Roman" panose="02020603050405020304" pitchFamily="18" charset="0"/>
              </a:rPr>
              <a:t> </a:t>
            </a:r>
            <a:r>
              <a:rPr lang="hu-HU" b="1" dirty="0">
                <a:latin typeface="Times New Roman" panose="02020603050405020304" pitchFamily="18" charset="0"/>
                <a:cs typeface="Times New Roman" panose="02020603050405020304" pitchFamily="18" charset="0"/>
              </a:rPr>
              <a:t>a </a:t>
            </a:r>
            <a:r>
              <a:rPr lang="hu-HU" b="1" dirty="0" err="1">
                <a:latin typeface="Times New Roman" panose="02020603050405020304" pitchFamily="18" charset="0"/>
                <a:cs typeface="Times New Roman" panose="02020603050405020304" pitchFamily="18" charset="0"/>
              </a:rPr>
              <a:t>physiotherapist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to</a:t>
            </a:r>
            <a:r>
              <a:rPr lang="hu-HU" dirty="0">
                <a:latin typeface="Times New Roman" panose="02020603050405020304" pitchFamily="18" charset="0"/>
                <a:cs typeface="Times New Roman" panose="02020603050405020304" pitchFamily="18" charset="0"/>
              </a:rPr>
              <a:t> </a:t>
            </a:r>
            <a:r>
              <a:rPr lang="en-US" dirty="0" smtClean="0"/>
              <a:t>regularly assess each patient’s respiratory status, monitoring breathing rate and pattern, volume, </a:t>
            </a:r>
            <a:r>
              <a:rPr lang="en-US" dirty="0" err="1" smtClean="0"/>
              <a:t>colour</a:t>
            </a:r>
            <a:r>
              <a:rPr lang="en-US" dirty="0" smtClean="0"/>
              <a:t> and consistency of sputum expectorated and degree of </a:t>
            </a:r>
            <a:r>
              <a:rPr lang="en-US" dirty="0" err="1" smtClean="0"/>
              <a:t>dyspnoea</a:t>
            </a:r>
            <a:r>
              <a:rPr lang="en-US" dirty="0" smtClean="0"/>
              <a:t> at rest and during physical activity.</a:t>
            </a:r>
            <a:r>
              <a:rPr lang="hu-HU" dirty="0" smtClean="0"/>
              <a:t> </a:t>
            </a:r>
            <a:r>
              <a:rPr lang="hu-HU" dirty="0" err="1">
                <a:latin typeface="Times New Roman" panose="02020603050405020304" pitchFamily="18" charset="0"/>
                <a:cs typeface="Times New Roman" panose="02020603050405020304" pitchFamily="18" charset="0"/>
              </a:rPr>
              <a:t>review</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airway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clearance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techniques</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exercise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inhalation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therapy</a:t>
            </a:r>
            <a:r>
              <a:rPr lang="hu-HU" dirty="0">
                <a:latin typeface="Times New Roman" panose="02020603050405020304" pitchFamily="18" charset="0"/>
                <a:cs typeface="Times New Roman" panose="02020603050405020304" pitchFamily="18" charset="0"/>
              </a:rPr>
              <a:t> and </a:t>
            </a:r>
            <a:r>
              <a:rPr lang="en-US" dirty="0" smtClean="0"/>
              <a:t>Ongoing education and training in the optimal use of individually chosen airway clearance techniques and devices, together with instruction on cleaning and maintenance of all equipment will be provided</a:t>
            </a:r>
            <a:r>
              <a:rPr lang="hu-HU" dirty="0" smtClean="0"/>
              <a:t>. </a:t>
            </a:r>
            <a:r>
              <a:rPr lang="en-US" dirty="0" smtClean="0"/>
              <a:t>Exercise capacity, tolerance and participation will be reviewed and assessed using oximetry at rest and during peak exercise. Attention will be paid to postural alignment, chest mobility, muscle strength and endurance</a:t>
            </a:r>
            <a:endParaRPr lang="hu-HU" dirty="0" smtClean="0"/>
          </a:p>
          <a:p>
            <a:pPr defTabSz="942655"/>
            <a:r>
              <a:rPr lang="hu-HU" b="1" dirty="0" err="1">
                <a:latin typeface="Times New Roman" panose="02020603050405020304" pitchFamily="18" charset="0"/>
                <a:cs typeface="Times New Roman" panose="02020603050405020304" pitchFamily="18" charset="0"/>
              </a:rPr>
              <a:t>Dietitian</a:t>
            </a:r>
            <a:r>
              <a:rPr lang="hu-HU" b="1"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All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pancreatic</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insufficient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patients</a:t>
            </a:r>
            <a:r>
              <a:rPr lang="hu-HU" dirty="0">
                <a:latin typeface="Times New Roman" panose="02020603050405020304" pitchFamily="18" charset="0"/>
                <a:cs typeface="Times New Roman" panose="02020603050405020304" pitchFamily="18" charset="0"/>
              </a:rPr>
              <a:t> and </a:t>
            </a:r>
            <a:r>
              <a:rPr lang="hu-HU" dirty="0" err="1">
                <a:latin typeface="Times New Roman" panose="02020603050405020304" pitchFamily="18" charset="0"/>
                <a:cs typeface="Times New Roman" panose="02020603050405020304" pitchFamily="18" charset="0"/>
              </a:rPr>
              <a:t>all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babies</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are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seen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by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dietitian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for</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review</a:t>
            </a:r>
            <a:r>
              <a:rPr lang="hu-HU" dirty="0">
                <a:latin typeface="Times New Roman" panose="02020603050405020304" pitchFamily="18" charset="0"/>
                <a:cs typeface="Times New Roman" panose="02020603050405020304" pitchFamily="18" charset="0"/>
              </a:rPr>
              <a:t>. </a:t>
            </a:r>
            <a:r>
              <a:rPr lang="hu-HU" dirty="0" smtClean="0"/>
              <a:t>The CF </a:t>
            </a:r>
            <a:r>
              <a:rPr lang="hu-HU" dirty="0" err="1" smtClean="0"/>
              <a:t>specialist</a:t>
            </a:r>
            <a:r>
              <a:rPr lang="hu-HU" dirty="0" smtClean="0"/>
              <a:t> </a:t>
            </a:r>
            <a:r>
              <a:rPr lang="hu-HU" dirty="0" err="1" smtClean="0"/>
              <a:t>dietitian</a:t>
            </a:r>
            <a:r>
              <a:rPr lang="hu-HU" dirty="0" smtClean="0"/>
              <a:t> </a:t>
            </a:r>
            <a:r>
              <a:rPr lang="hu-HU" dirty="0" err="1" smtClean="0"/>
              <a:t>will</a:t>
            </a:r>
            <a:r>
              <a:rPr lang="hu-HU" dirty="0" smtClean="0"/>
              <a:t> </a:t>
            </a:r>
            <a:r>
              <a:rPr lang="hu-HU" dirty="0" err="1" smtClean="0"/>
              <a:t>determine</a:t>
            </a:r>
            <a:r>
              <a:rPr lang="hu-HU" dirty="0" smtClean="0"/>
              <a:t> </a:t>
            </a:r>
            <a:r>
              <a:rPr lang="hu-HU" dirty="0" err="1" smtClean="0"/>
              <a:t>each</a:t>
            </a:r>
            <a:r>
              <a:rPr lang="hu-HU" dirty="0" smtClean="0"/>
              <a:t> </a:t>
            </a:r>
            <a:r>
              <a:rPr lang="hu-HU" dirty="0" err="1" smtClean="0"/>
              <a:t>patients</a:t>
            </a:r>
            <a:r>
              <a:rPr lang="hu-HU" dirty="0" smtClean="0"/>
              <a:t> </a:t>
            </a:r>
            <a:r>
              <a:rPr lang="hu-HU" dirty="0" err="1" smtClean="0"/>
              <a:t>individual</a:t>
            </a:r>
            <a:r>
              <a:rPr lang="hu-HU" dirty="0" smtClean="0"/>
              <a:t> </a:t>
            </a:r>
            <a:r>
              <a:rPr lang="hu-HU" dirty="0" err="1" smtClean="0"/>
              <a:t>energy</a:t>
            </a:r>
            <a:r>
              <a:rPr lang="hu-HU" dirty="0" smtClean="0"/>
              <a:t> </a:t>
            </a:r>
            <a:r>
              <a:rPr lang="hu-HU" dirty="0" err="1" smtClean="0"/>
              <a:t>needs</a:t>
            </a:r>
            <a:r>
              <a:rPr lang="hu-HU" dirty="0" smtClean="0"/>
              <a:t>, </a:t>
            </a:r>
            <a:r>
              <a:rPr lang="hu-HU" dirty="0" err="1" smtClean="0"/>
              <a:t>salt</a:t>
            </a:r>
            <a:r>
              <a:rPr lang="hu-HU" dirty="0" smtClean="0"/>
              <a:t> and fluid</a:t>
            </a:r>
            <a:r>
              <a:rPr lang="hu-HU" baseline="0" dirty="0" smtClean="0"/>
              <a:t> </a:t>
            </a:r>
            <a:r>
              <a:rPr lang="hu-HU" baseline="0" dirty="0" err="1" smtClean="0"/>
              <a:t>intake</a:t>
            </a:r>
            <a:r>
              <a:rPr lang="hu-HU" baseline="0" dirty="0" smtClean="0"/>
              <a:t>.  </a:t>
            </a:r>
            <a:r>
              <a:rPr lang="hu-HU" dirty="0" err="1">
                <a:latin typeface="Times New Roman" panose="02020603050405020304" pitchFamily="18" charset="0"/>
                <a:cs typeface="Times New Roman" panose="02020603050405020304" pitchFamily="18" charset="0"/>
              </a:rPr>
              <a:t>It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may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not</a:t>
            </a:r>
            <a:r>
              <a:rPr lang="hu-HU" dirty="0">
                <a:latin typeface="Times New Roman" panose="02020603050405020304" pitchFamily="18" charset="0"/>
                <a:cs typeface="Times New Roman" panose="02020603050405020304" pitchFamily="18" charset="0"/>
              </a:rPr>
              <a:t> be </a:t>
            </a:r>
            <a:r>
              <a:rPr lang="hu-HU" dirty="0" err="1">
                <a:latin typeface="Times New Roman" panose="02020603050405020304" pitchFamily="18" charset="0"/>
                <a:cs typeface="Times New Roman" panose="02020603050405020304" pitchFamily="18" charset="0"/>
              </a:rPr>
              <a:t>necessary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to</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be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seen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every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clinic</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visit</a:t>
            </a:r>
            <a:r>
              <a:rPr lang="hu-HU" dirty="0">
                <a:latin typeface="Times New Roman" panose="02020603050405020304" pitchFamily="18" charset="0"/>
                <a:cs typeface="Times New Roman" panose="02020603050405020304" pitchFamily="18" charset="0"/>
              </a:rPr>
              <a:t>. </a:t>
            </a:r>
            <a:r>
              <a:rPr lang="hu-HU" dirty="0" err="1" smtClean="0"/>
              <a:t>Dietary</a:t>
            </a:r>
            <a:r>
              <a:rPr lang="hu-HU" dirty="0" smtClean="0"/>
              <a:t> </a:t>
            </a:r>
            <a:r>
              <a:rPr lang="hu-HU" dirty="0" err="1" smtClean="0"/>
              <a:t>advice</a:t>
            </a:r>
            <a:r>
              <a:rPr lang="hu-HU" dirty="0" smtClean="0"/>
              <a:t> </a:t>
            </a:r>
            <a:r>
              <a:rPr lang="hu-HU" dirty="0" err="1" smtClean="0"/>
              <a:t>will</a:t>
            </a:r>
            <a:r>
              <a:rPr lang="hu-HU" dirty="0" smtClean="0"/>
              <a:t> </a:t>
            </a:r>
            <a:r>
              <a:rPr lang="hu-HU" dirty="0" err="1" smtClean="0"/>
              <a:t>also</a:t>
            </a:r>
            <a:r>
              <a:rPr lang="hu-HU" dirty="0" smtClean="0"/>
              <a:t> be </a:t>
            </a:r>
            <a:r>
              <a:rPr lang="hu-HU" dirty="0" err="1" smtClean="0"/>
              <a:t>provided</a:t>
            </a:r>
            <a:r>
              <a:rPr lang="hu-HU" dirty="0" smtClean="0"/>
              <a:t> </a:t>
            </a:r>
            <a:r>
              <a:rPr lang="hu-HU" dirty="0" err="1" smtClean="0"/>
              <a:t>to</a:t>
            </a:r>
            <a:r>
              <a:rPr lang="hu-HU" dirty="0" smtClean="0"/>
              <a:t> </a:t>
            </a:r>
            <a:r>
              <a:rPr lang="hu-HU" dirty="0" err="1" smtClean="0"/>
              <a:t>assist</a:t>
            </a:r>
            <a:r>
              <a:rPr lang="hu-HU" dirty="0" smtClean="0"/>
              <a:t> </a:t>
            </a:r>
            <a:r>
              <a:rPr lang="hu-HU" dirty="0" err="1" smtClean="0"/>
              <a:t>in</a:t>
            </a:r>
            <a:r>
              <a:rPr lang="hu-HU" dirty="0" smtClean="0"/>
              <a:t> </a:t>
            </a:r>
            <a:r>
              <a:rPr lang="hu-HU" dirty="0" err="1" smtClean="0"/>
              <a:t>the</a:t>
            </a:r>
            <a:r>
              <a:rPr lang="hu-HU" dirty="0" smtClean="0"/>
              <a:t> management of </a:t>
            </a:r>
            <a:r>
              <a:rPr lang="hu-HU" dirty="0" err="1" smtClean="0"/>
              <a:t>other</a:t>
            </a:r>
            <a:r>
              <a:rPr lang="hu-HU" dirty="0" smtClean="0"/>
              <a:t> </a:t>
            </a:r>
            <a:r>
              <a:rPr lang="hu-HU" dirty="0" err="1" smtClean="0"/>
              <a:t>factors</a:t>
            </a:r>
            <a:r>
              <a:rPr lang="hu-HU" dirty="0" smtClean="0"/>
              <a:t> </a:t>
            </a:r>
            <a:r>
              <a:rPr lang="hu-HU" dirty="0" err="1" smtClean="0"/>
              <a:t>associated</a:t>
            </a:r>
            <a:r>
              <a:rPr lang="hu-HU" dirty="0" smtClean="0"/>
              <a:t> </a:t>
            </a:r>
            <a:r>
              <a:rPr lang="hu-HU" dirty="0" err="1" smtClean="0"/>
              <a:t>with</a:t>
            </a:r>
            <a:r>
              <a:rPr lang="hu-HU" dirty="0" smtClean="0"/>
              <a:t> </a:t>
            </a:r>
            <a:r>
              <a:rPr lang="hu-HU" dirty="0" err="1" smtClean="0"/>
              <a:t>pancreatic</a:t>
            </a:r>
            <a:r>
              <a:rPr lang="hu-HU" dirty="0" smtClean="0"/>
              <a:t> </a:t>
            </a:r>
            <a:r>
              <a:rPr lang="hu-HU" dirty="0" err="1" smtClean="0"/>
              <a:t>insufficiency</a:t>
            </a:r>
            <a:r>
              <a:rPr lang="hu-HU" dirty="0" smtClean="0"/>
              <a:t>, </a:t>
            </a:r>
            <a:r>
              <a:rPr lang="hu-HU" dirty="0" err="1" smtClean="0"/>
              <a:t>fat</a:t>
            </a:r>
            <a:r>
              <a:rPr lang="hu-HU" dirty="0" smtClean="0"/>
              <a:t> </a:t>
            </a:r>
            <a:r>
              <a:rPr lang="hu-HU" dirty="0" err="1" smtClean="0"/>
              <a:t>soluble</a:t>
            </a:r>
            <a:r>
              <a:rPr lang="hu-HU" dirty="0" smtClean="0"/>
              <a:t> vitamin </a:t>
            </a:r>
            <a:r>
              <a:rPr lang="hu-HU" dirty="0" err="1" smtClean="0"/>
              <a:t>deficiency</a:t>
            </a:r>
            <a:r>
              <a:rPr lang="hu-HU" dirty="0" smtClean="0"/>
              <a:t>, altered </a:t>
            </a:r>
            <a:r>
              <a:rPr lang="hu-HU" dirty="0" err="1" smtClean="0"/>
              <a:t>gastric</a:t>
            </a:r>
            <a:r>
              <a:rPr lang="hu-HU" dirty="0" smtClean="0"/>
              <a:t> </a:t>
            </a:r>
            <a:r>
              <a:rPr lang="hu-HU" dirty="0" err="1" smtClean="0"/>
              <a:t>motility</a:t>
            </a:r>
            <a:r>
              <a:rPr lang="hu-HU" dirty="0" smtClean="0"/>
              <a:t>, diabetes, and </a:t>
            </a:r>
            <a:r>
              <a:rPr lang="hu-HU" dirty="0" err="1" smtClean="0"/>
              <a:t>reduced</a:t>
            </a:r>
            <a:r>
              <a:rPr lang="hu-HU" dirty="0" smtClean="0"/>
              <a:t> </a:t>
            </a:r>
            <a:r>
              <a:rPr lang="hu-HU" dirty="0" err="1" smtClean="0"/>
              <a:t>bone</a:t>
            </a:r>
            <a:r>
              <a:rPr lang="hu-HU" dirty="0" smtClean="0"/>
              <a:t> </a:t>
            </a:r>
            <a:r>
              <a:rPr lang="hu-HU" dirty="0" err="1" smtClean="0"/>
              <a:t>mineral</a:t>
            </a:r>
            <a:r>
              <a:rPr lang="hu-HU" dirty="0" smtClean="0"/>
              <a:t> </a:t>
            </a:r>
            <a:r>
              <a:rPr lang="hu-HU" dirty="0" err="1" smtClean="0"/>
              <a:t>density</a:t>
            </a:r>
            <a:r>
              <a:rPr lang="hu-HU" dirty="0" smtClean="0"/>
              <a:t>.</a:t>
            </a:r>
            <a:endParaRPr lang="hu-HU" dirty="0">
              <a:latin typeface="Times New Roman" panose="02020603050405020304" pitchFamily="18" charset="0"/>
              <a:cs typeface="Times New Roman" panose="02020603050405020304" pitchFamily="18" charset="0"/>
            </a:endParaRPr>
          </a:p>
          <a:p>
            <a:r>
              <a:rPr lang="hu-HU" b="1" dirty="0" err="1"/>
              <a:t>Clinical</a:t>
            </a:r>
            <a:r>
              <a:rPr lang="hu-HU" b="1" dirty="0"/>
              <a:t> </a:t>
            </a:r>
            <a:r>
              <a:rPr lang="hu-HU" b="1" dirty="0" err="1"/>
              <a:t>psychologists</a:t>
            </a:r>
            <a:r>
              <a:rPr lang="hu-HU" b="1" dirty="0"/>
              <a:t>.</a:t>
            </a:r>
            <a:r>
              <a:rPr lang="hu-HU" dirty="0"/>
              <a:t> </a:t>
            </a:r>
            <a:r>
              <a:rPr lang="hu-HU" dirty="0" err="1"/>
              <a:t>Are</a:t>
            </a:r>
            <a:r>
              <a:rPr lang="hu-HU" dirty="0"/>
              <a:t> </a:t>
            </a:r>
            <a:r>
              <a:rPr lang="hu-HU" dirty="0" err="1"/>
              <a:t>available</a:t>
            </a:r>
            <a:r>
              <a:rPr lang="hu-HU" dirty="0"/>
              <a:t> </a:t>
            </a:r>
            <a:r>
              <a:rPr lang="hu-HU" dirty="0" err="1"/>
              <a:t>for</a:t>
            </a:r>
            <a:r>
              <a:rPr lang="hu-HU" dirty="0"/>
              <a:t> </a:t>
            </a:r>
            <a:r>
              <a:rPr lang="hu-HU" dirty="0" err="1"/>
              <a:t>annual</a:t>
            </a:r>
            <a:r>
              <a:rPr lang="hu-HU" dirty="0"/>
              <a:t> </a:t>
            </a:r>
            <a:r>
              <a:rPr lang="hu-HU" dirty="0" err="1"/>
              <a:t>reviews</a:t>
            </a:r>
            <a:r>
              <a:rPr lang="hu-HU" dirty="0"/>
              <a:t> and </a:t>
            </a:r>
            <a:r>
              <a:rPr lang="hu-HU" dirty="0" err="1"/>
              <a:t>may</a:t>
            </a:r>
            <a:r>
              <a:rPr lang="hu-HU" dirty="0"/>
              <a:t> </a:t>
            </a:r>
            <a:r>
              <a:rPr lang="hu-HU" dirty="0" err="1"/>
              <a:t>see</a:t>
            </a:r>
            <a:r>
              <a:rPr lang="hu-HU" dirty="0"/>
              <a:t> </a:t>
            </a:r>
            <a:r>
              <a:rPr lang="hu-HU" dirty="0" err="1"/>
              <a:t>families</a:t>
            </a:r>
            <a:r>
              <a:rPr lang="hu-HU" dirty="0"/>
              <a:t> </a:t>
            </a:r>
            <a:r>
              <a:rPr lang="hu-HU" dirty="0" err="1"/>
              <a:t>to</a:t>
            </a:r>
            <a:r>
              <a:rPr lang="hu-HU" dirty="0"/>
              <a:t> </a:t>
            </a:r>
            <a:r>
              <a:rPr lang="hu-HU" dirty="0" err="1"/>
              <a:t>commence</a:t>
            </a:r>
            <a:r>
              <a:rPr lang="hu-HU" dirty="0"/>
              <a:t> </a:t>
            </a:r>
            <a:r>
              <a:rPr lang="hu-HU" dirty="0" err="1"/>
              <a:t>or</a:t>
            </a:r>
            <a:r>
              <a:rPr lang="hu-HU" dirty="0"/>
              <a:t> </a:t>
            </a:r>
            <a:r>
              <a:rPr lang="hu-HU" dirty="0" err="1"/>
              <a:t>continue</a:t>
            </a:r>
            <a:r>
              <a:rPr lang="hu-HU" dirty="0"/>
              <a:t> </a:t>
            </a:r>
            <a:r>
              <a:rPr lang="hu-HU" dirty="0" err="1"/>
              <a:t>with</a:t>
            </a:r>
            <a:r>
              <a:rPr lang="hu-HU" dirty="0"/>
              <a:t> </a:t>
            </a:r>
            <a:r>
              <a:rPr lang="hu-HU" dirty="0" err="1"/>
              <a:t>their</a:t>
            </a:r>
            <a:r>
              <a:rPr lang="hu-HU" dirty="0"/>
              <a:t> </a:t>
            </a:r>
            <a:r>
              <a:rPr lang="hu-HU" dirty="0" err="1"/>
              <a:t>clinical</a:t>
            </a:r>
            <a:r>
              <a:rPr lang="hu-HU" dirty="0"/>
              <a:t> </a:t>
            </a:r>
            <a:r>
              <a:rPr lang="hu-HU" dirty="0" err="1"/>
              <a:t>work</a:t>
            </a:r>
            <a:r>
              <a:rPr lang="hu-HU" dirty="0" smtClean="0"/>
              <a:t>. </a:t>
            </a:r>
            <a:r>
              <a:rPr lang="en-US" dirty="0" smtClean="0"/>
              <a:t>The clinical psychologist’s role includes the psychological assessment and provision of </a:t>
            </a:r>
            <a:r>
              <a:rPr lang="en-US" dirty="0" err="1" smtClean="0"/>
              <a:t>individualised</a:t>
            </a:r>
            <a:r>
              <a:rPr lang="en-US" dirty="0" smtClean="0"/>
              <a:t> therapy for patients and their families</a:t>
            </a:r>
            <a:endParaRPr lang="hu-HU" dirty="0">
              <a:latin typeface="Times New Roman" panose="02020603050405020304" pitchFamily="18" charset="0"/>
              <a:cs typeface="Times New Roman" panose="02020603050405020304" pitchFamily="18" charset="0"/>
            </a:endParaRPr>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8</a:t>
            </a:fld>
            <a:endParaRPr lang="hu-HU"/>
          </a:p>
        </p:txBody>
      </p:sp>
    </p:spTree>
    <p:extLst>
      <p:ext uri="{BB962C8B-B14F-4D97-AF65-F5344CB8AC3E}">
        <p14:creationId xmlns:p14="http://schemas.microsoft.com/office/powerpoint/2010/main" val="1989376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smtClean="0"/>
              <a:t>During</a:t>
            </a:r>
            <a:r>
              <a:rPr lang="hu-HU" dirty="0" smtClean="0"/>
              <a:t> a </a:t>
            </a:r>
            <a:r>
              <a:rPr lang="hu-HU" dirty="0" err="1" smtClean="0"/>
              <a:t>follow-up</a:t>
            </a:r>
            <a:r>
              <a:rPr lang="hu-HU" dirty="0" smtClean="0"/>
              <a:t> </a:t>
            </a:r>
            <a:r>
              <a:rPr lang="hu-HU" dirty="0" err="1" smtClean="0"/>
              <a:t>outpatient</a:t>
            </a:r>
            <a:r>
              <a:rPr lang="hu-HU" dirty="0" smtClean="0"/>
              <a:t> </a:t>
            </a:r>
            <a:r>
              <a:rPr lang="hu-HU" dirty="0" err="1" smtClean="0"/>
              <a:t>visit</a:t>
            </a:r>
            <a:r>
              <a:rPr lang="hu-HU" dirty="0" smtClean="0"/>
              <a:t> </a:t>
            </a:r>
            <a:r>
              <a:rPr lang="hu-HU" dirty="0" err="1" smtClean="0"/>
              <a:t>there</a:t>
            </a:r>
            <a:r>
              <a:rPr lang="hu-HU" dirty="0" smtClean="0"/>
              <a:t> is a</a:t>
            </a:r>
            <a:r>
              <a:rPr lang="hu-HU" baseline="0" dirty="0" smtClean="0"/>
              <a:t> status </a:t>
            </a:r>
            <a:r>
              <a:rPr lang="hu-HU" baseline="0" dirty="0" err="1" smtClean="0"/>
              <a:t>check</a:t>
            </a:r>
            <a:r>
              <a:rPr lang="hu-HU" baseline="0" dirty="0" smtClean="0"/>
              <a:t> and </a:t>
            </a:r>
            <a:r>
              <a:rPr lang="hu-HU" baseline="0" dirty="0" err="1" smtClean="0"/>
              <a:t>our</a:t>
            </a:r>
            <a:r>
              <a:rPr lang="hu-HU" baseline="0" dirty="0" smtClean="0"/>
              <a:t> </a:t>
            </a:r>
            <a:r>
              <a:rPr lang="hu-HU" baseline="0" dirty="0" err="1" smtClean="0"/>
              <a:t>aim</a:t>
            </a:r>
            <a:r>
              <a:rPr lang="hu-HU" baseline="0" dirty="0" smtClean="0"/>
              <a:t> is </a:t>
            </a:r>
            <a:r>
              <a:rPr lang="hu-HU" baseline="0" dirty="0" err="1" smtClean="0"/>
              <a:t>the</a:t>
            </a:r>
            <a:r>
              <a:rPr lang="hu-HU" baseline="0" dirty="0" smtClean="0"/>
              <a:t> </a:t>
            </a:r>
            <a:r>
              <a:rPr lang="hu-HU" baseline="0" dirty="0" err="1" smtClean="0"/>
              <a:t>optimization</a:t>
            </a:r>
            <a:r>
              <a:rPr lang="hu-HU" baseline="0" dirty="0" smtClean="0"/>
              <a:t> of </a:t>
            </a:r>
            <a:r>
              <a:rPr lang="hu-HU" baseline="0" dirty="0" err="1" smtClean="0"/>
              <a:t>care</a:t>
            </a:r>
            <a:r>
              <a:rPr lang="hu-HU" baseline="0" dirty="0" smtClean="0"/>
              <a:t> management of </a:t>
            </a:r>
            <a:r>
              <a:rPr lang="hu-HU" baseline="0" dirty="0" err="1" smtClean="0"/>
              <a:t>CF-related</a:t>
            </a:r>
            <a:r>
              <a:rPr lang="hu-HU" baseline="0" dirty="0" smtClean="0"/>
              <a:t> </a:t>
            </a:r>
            <a:r>
              <a:rPr lang="hu-HU" baseline="0" dirty="0" err="1" smtClean="0"/>
              <a:t>symptoms</a:t>
            </a:r>
            <a:r>
              <a:rPr lang="hu-HU" baseline="0" dirty="0" smtClean="0"/>
              <a:t>. </a:t>
            </a:r>
            <a:r>
              <a:rPr lang="hu-HU" baseline="0" dirty="0" err="1" smtClean="0"/>
              <a:t>Adequate</a:t>
            </a:r>
            <a:r>
              <a:rPr lang="hu-HU" baseline="0" dirty="0" smtClean="0"/>
              <a:t> </a:t>
            </a:r>
            <a:r>
              <a:rPr lang="hu-HU" baseline="0" dirty="0" err="1" smtClean="0"/>
              <a:t>time</a:t>
            </a:r>
            <a:r>
              <a:rPr lang="hu-HU" baseline="0" dirty="0" smtClean="0"/>
              <a:t> is </a:t>
            </a:r>
            <a:r>
              <a:rPr lang="hu-HU" baseline="0" dirty="0" err="1" smtClean="0"/>
              <a:t>required</a:t>
            </a:r>
            <a:r>
              <a:rPr lang="hu-HU" baseline="0" dirty="0" smtClean="0"/>
              <a:t> </a:t>
            </a:r>
            <a:r>
              <a:rPr lang="hu-HU" baseline="0" dirty="0" err="1" smtClean="0"/>
              <a:t>for</a:t>
            </a:r>
            <a:r>
              <a:rPr lang="hu-HU" baseline="0" dirty="0" smtClean="0"/>
              <a:t> </a:t>
            </a:r>
            <a:r>
              <a:rPr lang="hu-HU" baseline="0" dirty="0" err="1" smtClean="0"/>
              <a:t>each</a:t>
            </a:r>
            <a:r>
              <a:rPr lang="hu-HU" baseline="0" dirty="0" smtClean="0"/>
              <a:t> </a:t>
            </a:r>
            <a:r>
              <a:rPr lang="hu-HU" baseline="0" dirty="0" err="1" smtClean="0"/>
              <a:t>patient</a:t>
            </a:r>
            <a:r>
              <a:rPr lang="hu-HU" baseline="0" dirty="0" smtClean="0"/>
              <a:t> and </a:t>
            </a:r>
            <a:r>
              <a:rPr lang="hu-HU" baseline="0" dirty="0" err="1" smtClean="0"/>
              <a:t>family</a:t>
            </a:r>
            <a:r>
              <a:rPr lang="hu-HU" baseline="0" dirty="0" smtClean="0"/>
              <a:t>. </a:t>
            </a:r>
            <a:r>
              <a:rPr lang="en-US" dirty="0" smtClean="0"/>
              <a:t>At each clinic there should be a detailed review of all medications, their dosage, and methods of administration to determine whether they are appropriate. Any changes in therapy should be discussed.</a:t>
            </a:r>
            <a:endParaRPr lang="hu-HU" dirty="0"/>
          </a:p>
        </p:txBody>
      </p:sp>
      <p:sp>
        <p:nvSpPr>
          <p:cNvPr id="4" name="Dia számának helye 3"/>
          <p:cNvSpPr>
            <a:spLocks noGrp="1"/>
          </p:cNvSpPr>
          <p:nvPr>
            <p:ph type="sldNum" sz="quarter" idx="10"/>
          </p:nvPr>
        </p:nvSpPr>
        <p:spPr/>
        <p:txBody>
          <a:bodyPr/>
          <a:lstStyle/>
          <a:p>
            <a:pPr>
              <a:defRPr/>
            </a:pPr>
            <a:fld id="{3B6962F9-3958-4431-A690-5874BCF89824}" type="slidenum">
              <a:rPr lang="hu-HU" smtClean="0"/>
              <a:pPr>
                <a:defRPr/>
              </a:pPr>
              <a:t>9</a:t>
            </a:fld>
            <a:endParaRPr lang="hu-HU"/>
          </a:p>
        </p:txBody>
      </p:sp>
    </p:spTree>
    <p:extLst>
      <p:ext uri="{BB962C8B-B14F-4D97-AF65-F5344CB8AC3E}">
        <p14:creationId xmlns:p14="http://schemas.microsoft.com/office/powerpoint/2010/main" val="944752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6FF29C41-252D-4B14-945F-D11D6D708AB4}" type="datetime1">
              <a:rPr lang="hu-HU" smtClean="0"/>
              <a:t>2017. 09. 28.</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A8BD580E-0920-403A-AD43-7E20F7B28FAA}"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9C6579FE-9342-4A62-BDA3-9507801A142D}" type="datetime1">
              <a:rPr lang="hu-HU" smtClean="0"/>
              <a:t>2017. 09. 28.</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8502FF92-2595-4E22-B886-B0EEBFB08E94}"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E71F2CB6-08BD-450C-9F87-7BB3CB915200}" type="datetime1">
              <a:rPr lang="hu-HU" smtClean="0"/>
              <a:t>2017. 09. 28.</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4C6C4764-F68A-4D8A-94B6-E4FCE9136B65}"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2C5E2580-3617-4CE4-8CD3-68C1072F8277}" type="datetime1">
              <a:rPr lang="hu-HU" smtClean="0"/>
              <a:t>2017. 09. 28.</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60E981BC-DDFD-4AE2-90F2-5132A321DFF7}"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6567435E-3DB9-4D23-8482-A6587D148C76}" type="datetime1">
              <a:rPr lang="hu-HU" smtClean="0"/>
              <a:t>2017. 09. 28.</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0C421A97-7F23-4FD9-B779-5714592C417E}" type="slidenum">
              <a:rPr lang="hu-HU"/>
              <a:pPr>
                <a:defRPr/>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F4531A4E-DFEC-4888-AFBD-C17E835DC424}" type="datetime1">
              <a:rPr lang="hu-HU" smtClean="0"/>
              <a:t>2017. 09. 28.</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B2FE8BE1-84A0-4E36-ACE6-F3C5E6547234}"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50E467ED-ACEC-4AC3-B8BD-F074919AD8B2}" type="datetime1">
              <a:rPr lang="hu-HU" smtClean="0"/>
              <a:t>2017. 09. 28.</a:t>
            </a:fld>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CE438DF4-43A3-451F-8F3A-6F1C809A807D}"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A13747FB-1F04-4954-B11F-82F2CA799B98}" type="datetime1">
              <a:rPr lang="hu-HU" smtClean="0"/>
              <a:t>2017. 09. 28.</a:t>
            </a:fld>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E09AFA0C-1E11-4E73-980E-0B036D32C6E7}"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865861C5-BD37-412C-B845-855A9D3BC58D}" type="datetime1">
              <a:rPr lang="hu-HU" smtClean="0"/>
              <a:t>2017. 09. 28.</a:t>
            </a:fld>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CD886E69-0D21-42B4-BB7F-2D20431A5A92}"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6B61D3AD-D421-432B-82CD-BAF275395F2A}" type="datetime1">
              <a:rPr lang="hu-HU" smtClean="0"/>
              <a:t>2017. 09. 28.</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B33F7EB1-0D01-47D6-82A7-D66B71981211}"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0FACF088-1397-4E04-9863-18DDED94861C}" type="datetime1">
              <a:rPr lang="hu-HU" smtClean="0"/>
              <a:t>2017. 09. 28.</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0A686C4D-6A01-4C75-B07E-A1C83393B737}"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70000"/>
              </a:schemeClr>
            </a:gs>
            <a:gs pos="100000">
              <a:srgbClr val="114FFB"/>
            </a:gs>
          </a:gsLst>
          <a:lin ang="5400000" scaled="1"/>
          <a:tileRect/>
        </a:gradFill>
        <a:effectLst/>
      </p:bgPr>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3BED92A-4746-41ED-99DF-E6425EF24A73}" type="datetime1">
              <a:rPr lang="hu-HU" smtClean="0"/>
              <a:t>2017. 09. 28.</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C989F20-2BE3-43A7-B217-78F2C2024415}"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cím 2"/>
          <p:cNvSpPr>
            <a:spLocks noGrp="1"/>
          </p:cNvSpPr>
          <p:nvPr>
            <p:ph type="subTitle" idx="1"/>
          </p:nvPr>
        </p:nvSpPr>
        <p:spPr>
          <a:xfrm>
            <a:off x="251520" y="3933056"/>
            <a:ext cx="8064500" cy="2447925"/>
          </a:xfrm>
        </p:spPr>
        <p:txBody>
          <a:bodyPr rtlCol="0">
            <a:noAutofit/>
          </a:bodyPr>
          <a:lstStyle/>
          <a:p>
            <a:pPr marL="342900" indent="-342900" fontAlgn="auto">
              <a:spcAft>
                <a:spcPts val="0"/>
              </a:spcAft>
              <a:defRPr/>
            </a:pPr>
            <a:r>
              <a:rPr lang="hu-HU" sz="3400" dirty="0">
                <a:solidFill>
                  <a:schemeClr val="bg1"/>
                </a:solidFill>
                <a:effectLst>
                  <a:outerShdw blurRad="38100" dist="38100" dir="2700000" algn="tl">
                    <a:srgbClr val="000000"/>
                  </a:outerShdw>
                </a:effectLst>
                <a:latin typeface="Times New Roman" pitchFamily="18" charset="0"/>
              </a:rPr>
              <a:t>E</a:t>
            </a:r>
            <a:r>
              <a:rPr lang="hu-HU" sz="3400" dirty="0" smtClean="0">
                <a:solidFill>
                  <a:schemeClr val="bg1"/>
                </a:solidFill>
                <a:effectLst>
                  <a:outerShdw blurRad="38100" dist="38100" dir="2700000" algn="tl">
                    <a:srgbClr val="000000"/>
                  </a:outerShdw>
                </a:effectLst>
                <a:latin typeface="Times New Roman" pitchFamily="18" charset="0"/>
              </a:rPr>
              <a:t>va </a:t>
            </a:r>
            <a:r>
              <a:rPr lang="hu-HU" sz="3400" dirty="0" err="1" smtClean="0">
                <a:solidFill>
                  <a:schemeClr val="bg1"/>
                </a:solidFill>
                <a:effectLst>
                  <a:outerShdw blurRad="38100" dist="38100" dir="2700000" algn="tl">
                    <a:srgbClr val="000000"/>
                  </a:outerShdw>
                </a:effectLst>
                <a:latin typeface="Times New Roman" pitchFamily="18" charset="0"/>
              </a:rPr>
              <a:t>Gyürüs</a:t>
            </a:r>
            <a:r>
              <a:rPr lang="hu-HU" sz="3400" dirty="0" smtClean="0">
                <a:solidFill>
                  <a:schemeClr val="bg1"/>
                </a:solidFill>
                <a:effectLst>
                  <a:outerShdw blurRad="38100" dist="38100" dir="2700000" algn="tl">
                    <a:srgbClr val="000000"/>
                  </a:outerShdw>
                </a:effectLst>
                <a:latin typeface="Times New Roman" pitchFamily="18" charset="0"/>
              </a:rPr>
              <a:t>, </a:t>
            </a:r>
            <a:r>
              <a:rPr lang="hu-HU" sz="3400" dirty="0" err="1" smtClean="0">
                <a:solidFill>
                  <a:schemeClr val="bg1"/>
                </a:solidFill>
                <a:effectLst>
                  <a:outerShdw blurRad="38100" dist="38100" dir="2700000" algn="tl">
                    <a:srgbClr val="000000"/>
                  </a:outerShdw>
                </a:effectLst>
                <a:latin typeface="Times New Roman" pitchFamily="18" charset="0"/>
              </a:rPr>
              <a:t>Istvan</a:t>
            </a:r>
            <a:r>
              <a:rPr lang="hu-HU" sz="3400" dirty="0" smtClean="0">
                <a:solidFill>
                  <a:schemeClr val="bg1"/>
                </a:solidFill>
                <a:effectLst>
                  <a:outerShdw blurRad="38100" dist="38100" dir="2700000" algn="tl">
                    <a:srgbClr val="000000"/>
                  </a:outerShdw>
                </a:effectLst>
                <a:latin typeface="Times New Roman" pitchFamily="18" charset="0"/>
              </a:rPr>
              <a:t> Laki</a:t>
            </a:r>
            <a:endParaRPr lang="hu-HU" sz="2400" dirty="0" smtClean="0">
              <a:solidFill>
                <a:schemeClr val="bg1"/>
              </a:solidFill>
              <a:effectLst>
                <a:outerShdw blurRad="38100" dist="38100" dir="2700000" algn="tl">
                  <a:srgbClr val="000000"/>
                </a:outerShdw>
              </a:effectLst>
              <a:latin typeface="Times New Roman" pitchFamily="18" charset="0"/>
            </a:endParaRPr>
          </a:p>
          <a:p>
            <a:pPr marL="342900" indent="-342900" fontAlgn="auto">
              <a:spcAft>
                <a:spcPts val="0"/>
              </a:spcAft>
              <a:defRPr/>
            </a:pPr>
            <a:endParaRPr lang="hu-HU" sz="2400" dirty="0" smtClean="0">
              <a:solidFill>
                <a:schemeClr val="bg1"/>
              </a:solidFill>
              <a:effectLst>
                <a:outerShdw blurRad="38100" dist="38100" dir="2700000" algn="tl">
                  <a:srgbClr val="000000"/>
                </a:outerShdw>
              </a:effectLst>
              <a:latin typeface="Times New Roman" pitchFamily="18" charset="0"/>
            </a:endParaRPr>
          </a:p>
          <a:p>
            <a:pPr marL="342900" indent="-342900" fontAlgn="auto">
              <a:spcAft>
                <a:spcPts val="0"/>
              </a:spcAft>
              <a:defRPr/>
            </a:pPr>
            <a:r>
              <a:rPr lang="hu-HU" sz="3400" dirty="0" err="1" smtClean="0">
                <a:solidFill>
                  <a:schemeClr val="bg1"/>
                </a:solidFill>
                <a:effectLst>
                  <a:outerShdw blurRad="38100" dist="38100" dir="2700000" algn="tl">
                    <a:srgbClr val="000000"/>
                  </a:outerShdw>
                </a:effectLst>
                <a:latin typeface="Times New Roman" pitchFamily="18" charset="0"/>
              </a:rPr>
              <a:t>Pulmonology</a:t>
            </a:r>
            <a:r>
              <a:rPr lang="hu-HU" sz="3400" dirty="0" smtClean="0">
                <a:solidFill>
                  <a:schemeClr val="bg1"/>
                </a:solidFill>
                <a:effectLst>
                  <a:outerShdw blurRad="38100" dist="38100" dir="2700000" algn="tl">
                    <a:srgbClr val="000000"/>
                  </a:outerShdw>
                </a:effectLst>
                <a:latin typeface="Times New Roman" pitchFamily="18" charset="0"/>
              </a:rPr>
              <a:t> </a:t>
            </a:r>
            <a:r>
              <a:rPr lang="hu-HU" sz="3400" dirty="0" err="1" smtClean="0">
                <a:solidFill>
                  <a:schemeClr val="bg1"/>
                </a:solidFill>
                <a:effectLst>
                  <a:outerShdw blurRad="38100" dist="38100" dir="2700000" algn="tl">
                    <a:srgbClr val="000000"/>
                  </a:outerShdw>
                </a:effectLst>
                <a:latin typeface="Times New Roman" pitchFamily="18" charset="0"/>
              </a:rPr>
              <a:t>Hospital</a:t>
            </a:r>
            <a:r>
              <a:rPr lang="hu-HU" sz="3400" dirty="0" smtClean="0">
                <a:solidFill>
                  <a:schemeClr val="bg1"/>
                </a:solidFill>
                <a:effectLst>
                  <a:outerShdw blurRad="38100" dist="38100" dir="2700000" algn="tl">
                    <a:srgbClr val="000000"/>
                  </a:outerShdw>
                </a:effectLst>
                <a:latin typeface="Times New Roman" pitchFamily="18" charset="0"/>
              </a:rPr>
              <a:t> of Törökbalint</a:t>
            </a:r>
            <a:r>
              <a:rPr lang="hu-HU" sz="3400" dirty="0">
                <a:solidFill>
                  <a:schemeClr val="bg1"/>
                </a:solidFill>
                <a:effectLst>
                  <a:outerShdw blurRad="38100" dist="38100" dir="2700000" algn="tl">
                    <a:srgbClr val="000000"/>
                  </a:outerShdw>
                </a:effectLst>
                <a:latin typeface="Times New Roman" pitchFamily="18" charset="0"/>
              </a:rPr>
              <a:t>, </a:t>
            </a:r>
            <a:r>
              <a:rPr lang="hu-HU" sz="3400" dirty="0" err="1" smtClean="0">
                <a:solidFill>
                  <a:schemeClr val="bg1"/>
                </a:solidFill>
                <a:effectLst>
                  <a:outerShdw blurRad="38100" dist="38100" dir="2700000" algn="tl">
                    <a:srgbClr val="000000"/>
                  </a:outerShdw>
                </a:effectLst>
                <a:latin typeface="Times New Roman" pitchFamily="18" charset="0"/>
              </a:rPr>
              <a:t>Department</a:t>
            </a:r>
            <a:r>
              <a:rPr lang="hu-HU" sz="3400" dirty="0" smtClean="0">
                <a:solidFill>
                  <a:schemeClr val="bg1"/>
                </a:solidFill>
                <a:effectLst>
                  <a:outerShdw blurRad="38100" dist="38100" dir="2700000" algn="tl">
                    <a:srgbClr val="000000"/>
                  </a:outerShdw>
                </a:effectLst>
                <a:latin typeface="Times New Roman" pitchFamily="18" charset="0"/>
              </a:rPr>
              <a:t> of </a:t>
            </a:r>
            <a:r>
              <a:rPr lang="hu-HU" sz="3400" dirty="0" err="1" smtClean="0">
                <a:solidFill>
                  <a:schemeClr val="bg1"/>
                </a:solidFill>
                <a:effectLst>
                  <a:outerShdw blurRad="38100" dist="38100" dir="2700000" algn="tl">
                    <a:srgbClr val="000000"/>
                  </a:outerShdw>
                </a:effectLst>
                <a:latin typeface="Times New Roman" pitchFamily="18" charset="0"/>
              </a:rPr>
              <a:t>Paediatrics</a:t>
            </a:r>
            <a:endParaRPr lang="en-GB" sz="3400" dirty="0">
              <a:solidFill>
                <a:schemeClr val="bg1"/>
              </a:solidFill>
              <a:effectLst>
                <a:outerShdw blurRad="38100" dist="38100" dir="2700000" algn="tl">
                  <a:srgbClr val="000000"/>
                </a:outerShdw>
              </a:effectLst>
              <a:latin typeface="Times New Roman" pitchFamily="18" charset="0"/>
            </a:endParaRPr>
          </a:p>
          <a:p>
            <a:pPr marL="342900" indent="-342900" fontAlgn="auto">
              <a:spcAft>
                <a:spcPts val="0"/>
              </a:spcAft>
              <a:defRPr/>
            </a:pPr>
            <a:endParaRPr lang="en-GB" sz="3400" dirty="0">
              <a:solidFill>
                <a:schemeClr val="bg1"/>
              </a:solidFill>
              <a:effectLst>
                <a:outerShdw blurRad="38100" dist="38100" dir="2700000" algn="tl">
                  <a:srgbClr val="000000"/>
                </a:outerShdw>
              </a:effectLst>
              <a:latin typeface="Times New Roman" pitchFamily="18" charset="0"/>
            </a:endParaRPr>
          </a:p>
          <a:p>
            <a:pPr marL="342900" indent="-342900" fontAlgn="auto">
              <a:spcAft>
                <a:spcPts val="0"/>
              </a:spcAft>
              <a:defRPr/>
            </a:pPr>
            <a:endParaRPr lang="hu-HU" sz="3400" dirty="0">
              <a:solidFill>
                <a:schemeClr val="bg1"/>
              </a:solidFill>
              <a:effectLst>
                <a:outerShdw blurRad="38100" dist="38100" dir="2700000" algn="tl">
                  <a:srgbClr val="000000"/>
                </a:outerShdw>
              </a:effectLst>
              <a:latin typeface="Times New Roman" pitchFamily="18" charset="0"/>
            </a:endParaRPr>
          </a:p>
          <a:p>
            <a:pPr eaLnBrk="1" fontAlgn="auto" hangingPunct="1">
              <a:spcAft>
                <a:spcPts val="0"/>
              </a:spcAft>
              <a:defRPr/>
            </a:pPr>
            <a:endParaRPr lang="hu-HU" sz="3400" dirty="0">
              <a:solidFill>
                <a:schemeClr val="bg1"/>
              </a:solidFill>
            </a:endParaRPr>
          </a:p>
        </p:txBody>
      </p:sp>
      <p:pic>
        <p:nvPicPr>
          <p:cNvPr id="2051" name="Kép 3"/>
          <p:cNvPicPr>
            <a:picLocks noChangeAspect="1"/>
          </p:cNvPicPr>
          <p:nvPr/>
        </p:nvPicPr>
        <p:blipFill>
          <a:blip r:embed="rId3"/>
          <a:srcRect/>
          <a:stretch>
            <a:fillRect/>
          </a:stretch>
        </p:blipFill>
        <p:spPr bwMode="auto">
          <a:xfrm>
            <a:off x="7304088" y="260350"/>
            <a:ext cx="1676400" cy="1981200"/>
          </a:xfrm>
          <a:prstGeom prst="rect">
            <a:avLst/>
          </a:prstGeom>
          <a:noFill/>
          <a:ln w="9525">
            <a:noFill/>
            <a:miter lim="800000"/>
            <a:headEnd/>
            <a:tailEnd/>
          </a:ln>
        </p:spPr>
      </p:pic>
      <p:sp>
        <p:nvSpPr>
          <p:cNvPr id="5" name="Cím 1"/>
          <p:cNvSpPr txBox="1">
            <a:spLocks/>
          </p:cNvSpPr>
          <p:nvPr/>
        </p:nvSpPr>
        <p:spPr>
          <a:xfrm>
            <a:off x="614363" y="2348880"/>
            <a:ext cx="7772400" cy="1152524"/>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hu-HU" sz="42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Pediatric</a:t>
            </a:r>
            <a:r>
              <a:rPr lang="hu-HU" sz="42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CF </a:t>
            </a:r>
            <a:r>
              <a:rPr lang="hu-HU" sz="42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care</a:t>
            </a:r>
            <a:endParaRPr lang="hu-HU" sz="42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78597" y="1556792"/>
            <a:ext cx="8352928" cy="4108817"/>
          </a:xfrm>
          <a:prstGeom prst="rect">
            <a:avLst/>
          </a:prstGeom>
        </p:spPr>
        <p:txBody>
          <a:bodyPr wrap="square">
            <a:spAutoFit/>
          </a:bodyPr>
          <a:lstStyle/>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routine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physical</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examination</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eight</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eight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head</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circumference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infants</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ital</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parameters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blood</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pressure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breathing</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rate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oxygen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saturation</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spirometry</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from</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age</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5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ys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utum</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oropharyngeal</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aspirate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microbiology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(NTM)</a:t>
            </a:r>
          </a:p>
          <a:p>
            <a:pPr marL="457200" indent="-457200">
              <a:lnSpc>
                <a:spcPct val="90000"/>
              </a:lnSpc>
              <a:buClr>
                <a:srgbClr val="FF0000"/>
              </a:buClr>
              <a:buFont typeface="Arial" panose="020B0604020202020204" pitchFamily="34" charset="0"/>
              <a:buChar char="•"/>
            </a:pPr>
            <a:endParaRPr lang="hu-HU" altLang="hu-HU" sz="1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urine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analysis</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patients</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on</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oral</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steroids</a:t>
            </a:r>
            <a:endPar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306589" y="188640"/>
            <a:ext cx="8496944" cy="1200329"/>
          </a:xfrm>
          <a:prstGeom prst="rect">
            <a:avLst/>
          </a:prstGeom>
        </p:spPr>
        <p:txBody>
          <a:bodyPr wrap="square">
            <a:spAutoFit/>
          </a:bodyPr>
          <a:lstStyle/>
          <a:p>
            <a:pPr>
              <a:spcBef>
                <a:spcPct val="50000"/>
              </a:spcBef>
            </a:pPr>
            <a:r>
              <a:rPr lang="hu-HU" altLang="hu-HU" sz="3600" dirty="0" err="1">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O</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utpatient</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clinic</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procedures</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at</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regular</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routine</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visit</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652512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290615" y="1700808"/>
            <a:ext cx="8810128" cy="4370427"/>
          </a:xfrm>
          <a:prstGeom prst="rect">
            <a:avLst/>
          </a:prstGeom>
        </p:spPr>
        <p:txBody>
          <a:bodyPr wrap="square">
            <a:spAutoFit/>
          </a:bodyPr>
          <a:lstStyle/>
          <a:p>
            <a:pPr marL="457200" indent="-457200" defTabSz="762000">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etailed</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history of events over the past year </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ull</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physical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examination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pubertal</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assessment</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ietary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assessment</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weight</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height</a:t>
            </a:r>
            <a:r>
              <a:rPr lang="en-GB"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plotted on growth </a:t>
            </a:r>
            <a:r>
              <a:rPr lang="en-GB"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chart</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BMI, 				   PERT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usage</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vitamins</a:t>
            </a:r>
            <a:endPar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hysiotherapy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review</a:t>
            </a:r>
            <a:endPar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r>
              <a:rPr lang="en-GB"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ssessment</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of knowledge of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CF</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heck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vaccination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status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lear</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treatment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protocols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IV antibiotics and common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complications</a:t>
            </a:r>
            <a:endPar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323528" y="476672"/>
            <a:ext cx="8496944" cy="646331"/>
          </a:xfrm>
          <a:prstGeom prst="rect">
            <a:avLst/>
          </a:prstGeom>
        </p:spPr>
        <p:txBody>
          <a:bodyPr wrap="square">
            <a:spAutoFit/>
          </a:bodyPr>
          <a:lstStyle/>
          <a:p>
            <a:pPr>
              <a:spcBef>
                <a:spcPct val="50000"/>
              </a:spcBef>
            </a:pP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Annual</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review</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627016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10596" y="844046"/>
            <a:ext cx="8702623" cy="6013954"/>
          </a:xfrm>
          <a:prstGeom prst="rect">
            <a:avLst/>
          </a:prstGeom>
        </p:spPr>
        <p:txBody>
          <a:bodyPr wrap="square">
            <a:spAutoFit/>
          </a:bodyPr>
          <a:lstStyle/>
          <a:p>
            <a:pPr marL="457200" indent="-457200" defTabSz="7620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Sputum for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microbiology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n</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on-TB mycobacteria</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Aspergillus, </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IgE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inflammatory markers </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Chest X-ray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chest</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CT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scan</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Liver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ultrasound</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Blood</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tests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(FBC</a:t>
            </a:r>
            <a:r>
              <a:rPr lang="en-GB"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urea and electrolytes, liver function tests, </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t>
            </a:r>
            <a:r>
              <a:rPr lang="en-GB"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lotting</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glucose</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glycosylated</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Hb</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Urine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analysis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a:t>
            </a:r>
            <a:r>
              <a:rPr lang="en-GB"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lucose</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tolerance test </a:t>
            </a:r>
            <a:r>
              <a:rPr lang="en-GB"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(&gt;10 </a:t>
            </a:r>
            <a:r>
              <a:rPr lang="en-GB"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yrs</a:t>
            </a:r>
            <a:r>
              <a:rPr lang="en-GB"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endPar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buClr>
                <a:srgbClr val="FF0000"/>
              </a:buClr>
              <a:buFont typeface="Arial" panose="020B0604020202020204" pitchFamily="34" charset="0"/>
              <a:buChar char="•"/>
            </a:pP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DEXA scan for bone density </a:t>
            </a:r>
            <a:r>
              <a:rPr lang="en-GB"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(&gt;10 </a:t>
            </a:r>
            <a:r>
              <a:rPr lang="en-GB"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yrs</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pt</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on</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steroid</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insulin</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findings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therapy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plan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discusse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 appropriate team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members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findings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suggestions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discussed</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 patient or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parents</a:t>
            </a:r>
            <a:endPar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282608" y="14068"/>
            <a:ext cx="8496944" cy="646331"/>
          </a:xfrm>
          <a:prstGeom prst="rect">
            <a:avLst/>
          </a:prstGeom>
        </p:spPr>
        <p:txBody>
          <a:bodyPr wrap="square">
            <a:spAutoFit/>
          </a:bodyPr>
          <a:lstStyle/>
          <a:p>
            <a:pPr>
              <a:spcBef>
                <a:spcPct val="50000"/>
              </a:spcBef>
            </a:pP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Annual</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review</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investigations</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063845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79512" y="1556792"/>
            <a:ext cx="8640960" cy="4413516"/>
          </a:xfrm>
          <a:prstGeom prst="rect">
            <a:avLst/>
          </a:prstGeom>
        </p:spPr>
        <p:txBody>
          <a:bodyPr wrap="square">
            <a:spAutoFit/>
          </a:bodyPr>
          <a:lstStyle/>
          <a:p>
            <a:pPr marL="457200" indent="-457200" defTabSz="762000">
              <a:lnSpc>
                <a:spcPct val="90000"/>
              </a:lnSpc>
              <a:buClr>
                <a:srgbClr val="FF0000"/>
              </a:buClr>
              <a:buFont typeface="Arial" panose="020B0604020202020204" pitchFamily="34" charset="0"/>
              <a:buChar char="•"/>
            </a:pP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rPr>
              <a:t>Education of family at time of new diagnosis </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r>
              <a:rPr lang="en-GB"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sz="2600" dirty="0" err="1">
                <a:solidFill>
                  <a:schemeClr val="bg1"/>
                </a:solidFill>
                <a:effectLst>
                  <a:outerShdw blurRad="38100" dist="38100" dir="2700000" algn="tl">
                    <a:srgbClr val="000000">
                      <a:alpha val="43137"/>
                    </a:srgbClr>
                  </a:outerShdw>
                </a:effectLst>
                <a:latin typeface="Times New Roman" panose="02020603050405020304" pitchFamily="18" charset="0"/>
              </a:rPr>
              <a:t>Bronchoscopy</a:t>
            </a:r>
            <a:r>
              <a:rPr lang="hu-HU" sz="2600" dirty="0">
                <a:solidFill>
                  <a:schemeClr val="bg1"/>
                </a:solidFill>
                <a:effectLst>
                  <a:outerShdw blurRad="38100" dist="38100" dir="2700000" algn="tl">
                    <a:srgbClr val="000000">
                      <a:alpha val="43137"/>
                    </a:srgbClr>
                  </a:outerShdw>
                </a:effectLst>
                <a:latin typeface="Times New Roman" panose="02020603050405020304" pitchFamily="18" charset="0"/>
              </a:rPr>
              <a:t> </a:t>
            </a:r>
            <a:endPar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rPr>
              <a:t>Any deterioration in clinical condition that fails to respond to out-patient measures </a:t>
            </a:r>
            <a:r>
              <a:rPr lang="hu-HU"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chest </a:t>
            </a:r>
            <a:r>
              <a:rPr lang="en-US" sz="2200" dirty="0">
                <a:solidFill>
                  <a:schemeClr val="bg1"/>
                </a:solidFill>
                <a:effectLst>
                  <a:outerShdw blurRad="38100" dist="38100" dir="2700000" algn="tl">
                    <a:srgbClr val="000000">
                      <a:alpha val="43137"/>
                    </a:srgbClr>
                  </a:outerShdw>
                </a:effectLst>
                <a:latin typeface="Times New Roman" panose="02020603050405020304" pitchFamily="18" charset="0"/>
              </a:rPr>
              <a:t>exacerbation, DIOS, </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CFRD</a:t>
            </a:r>
            <a:r>
              <a:rPr lang="hu-HU"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a:t>
            </a:r>
            <a:endPar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rPr>
              <a:t>Elective 3 monthly admissions for IV antibiotics </a:t>
            </a:r>
            <a:r>
              <a:rPr lang="en-US" sz="2200" dirty="0">
                <a:solidFill>
                  <a:schemeClr val="bg1"/>
                </a:solidFill>
                <a:effectLst>
                  <a:outerShdw blurRad="38100" dist="38100" dir="2700000" algn="tl">
                    <a:srgbClr val="000000">
                      <a:alpha val="43137"/>
                    </a:srgbClr>
                  </a:outerShdw>
                </a:effectLst>
                <a:latin typeface="Times New Roman" panose="02020603050405020304" pitchFamily="18" charset="0"/>
              </a:rPr>
              <a:t>(usually 2 </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weeks)</a:t>
            </a:r>
            <a:endPar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rPr>
              <a:t>Elective operations </a:t>
            </a:r>
            <a:r>
              <a:rPr lang="hu-HU"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gastrostomy </a:t>
            </a:r>
            <a:r>
              <a:rPr lang="en-US" sz="2200" dirty="0">
                <a:solidFill>
                  <a:schemeClr val="bg1"/>
                </a:solidFill>
                <a:effectLst>
                  <a:outerShdw blurRad="38100" dist="38100" dir="2700000" algn="tl">
                    <a:srgbClr val="000000">
                      <a:alpha val="43137"/>
                    </a:srgbClr>
                  </a:outerShdw>
                </a:effectLst>
                <a:latin typeface="Times New Roman" panose="02020603050405020304" pitchFamily="18" charset="0"/>
              </a:rPr>
              <a:t>insertion, </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ENT</a:t>
            </a:r>
            <a:r>
              <a:rPr lang="hu-HU"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 </a:t>
            </a:r>
            <a:endParaRPr lang="en-US" sz="2200" dirty="0">
              <a:solidFill>
                <a:schemeClr val="bg1"/>
              </a:solidFill>
              <a:effectLst>
                <a:outerShdw blurRad="38100" dist="38100" dir="2700000" algn="tl">
                  <a:srgbClr val="000000">
                    <a:alpha val="43137"/>
                  </a:srgbClr>
                </a:outerShdw>
              </a:effectLst>
              <a:latin typeface="Times New Roman" panose="02020603050405020304" pitchFamily="18" charset="0"/>
            </a:endParaRPr>
          </a:p>
          <a:p>
            <a:pPr defTabSz="762000">
              <a:lnSpc>
                <a:spcPct val="90000"/>
              </a:lnSpc>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sz="2600" dirty="0" err="1" smtClean="0">
                <a:solidFill>
                  <a:schemeClr val="bg1"/>
                </a:solidFill>
                <a:effectLst>
                  <a:outerShdw blurRad="38100" dist="38100" dir="2700000" algn="tl">
                    <a:srgbClr val="000000">
                      <a:alpha val="43137"/>
                    </a:srgbClr>
                  </a:outerShdw>
                </a:effectLst>
                <a:latin typeface="Times New Roman" panose="02020603050405020304" pitchFamily="18" charset="0"/>
              </a:rPr>
              <a:t>Special</a:t>
            </a:r>
            <a:r>
              <a:rPr lang="hu-HU" sz="2600" dirty="0" smtClean="0">
                <a:solidFill>
                  <a:schemeClr val="bg1"/>
                </a:solidFill>
                <a:effectLst>
                  <a:outerShdw blurRad="38100" dist="38100" dir="2700000" algn="tl">
                    <a:srgbClr val="000000">
                      <a:alpha val="43137"/>
                    </a:srgbClr>
                  </a:outerShdw>
                </a:effectLst>
                <a:latin typeface="Times New Roman" panose="02020603050405020304"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anose="02020603050405020304" pitchFamily="18" charset="0"/>
              </a:rPr>
              <a:t>situation</a:t>
            </a:r>
            <a:r>
              <a:rPr lang="hu-HU" sz="2600" dirty="0" smtClean="0">
                <a:solidFill>
                  <a:schemeClr val="bg1"/>
                </a:solidFill>
                <a:effectLst>
                  <a:outerShdw blurRad="38100" dist="38100" dir="2700000" algn="tl">
                    <a:srgbClr val="000000">
                      <a:alpha val="43137"/>
                    </a:srgbClr>
                  </a:outerShdw>
                </a:effectLst>
                <a:latin typeface="Times New Roman" panose="02020603050405020304" pitchFamily="18" charset="0"/>
              </a:rPr>
              <a:t> - </a:t>
            </a:r>
            <a:r>
              <a:rPr lang="hu-HU"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a</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 </a:t>
            </a:r>
            <a:r>
              <a:rPr lang="en-US" sz="2200" dirty="0">
                <a:solidFill>
                  <a:schemeClr val="bg1"/>
                </a:solidFill>
                <a:effectLst>
                  <a:outerShdw blurRad="38100" dist="38100" dir="2700000" algn="tl">
                    <a:srgbClr val="000000">
                      <a:alpha val="43137"/>
                    </a:srgbClr>
                  </a:outerShdw>
                </a:effectLst>
                <a:latin typeface="Times New Roman" panose="02020603050405020304" pitchFamily="18" charset="0"/>
              </a:rPr>
              <a:t>complex presentation of a child with </a:t>
            </a:r>
            <a:r>
              <a:rPr lang="hu-HU"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s</a:t>
            </a:r>
            <a:r>
              <a:rPr lang="en-US" sz="2200" dirty="0" err="1" smtClean="0">
                <a:solidFill>
                  <a:schemeClr val="bg1"/>
                </a:solidFill>
                <a:effectLst>
                  <a:outerShdw blurRad="38100" dist="38100" dir="2700000" algn="tl">
                    <a:srgbClr val="000000">
                      <a:alpha val="43137"/>
                    </a:srgbClr>
                  </a:outerShdw>
                </a:effectLst>
                <a:latin typeface="Times New Roman" panose="02020603050405020304" pitchFamily="18" charset="0"/>
              </a:rPr>
              <a:t>ymptoms</a:t>
            </a:r>
            <a:r>
              <a:rPr lang="en-US"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 </a:t>
            </a:r>
            <a:r>
              <a:rPr lang="en-US" sz="2200" dirty="0">
                <a:solidFill>
                  <a:schemeClr val="bg1"/>
                </a:solidFill>
                <a:effectLst>
                  <a:outerShdw blurRad="38100" dist="38100" dir="2700000" algn="tl">
                    <a:srgbClr val="000000">
                      <a:alpha val="43137"/>
                    </a:srgbClr>
                  </a:outerShdw>
                </a:effectLst>
                <a:latin typeface="Times New Roman" panose="02020603050405020304" pitchFamily="18" charset="0"/>
              </a:rPr>
              <a:t>and the effect that this has on their daily functioning which would warrant very close observation for a period of time by the CF </a:t>
            </a:r>
            <a:r>
              <a:rPr lang="hu-HU" sz="2200" dirty="0" smtClean="0">
                <a:solidFill>
                  <a:schemeClr val="bg1"/>
                </a:solidFill>
                <a:effectLst>
                  <a:outerShdw blurRad="38100" dist="38100" dir="2700000" algn="tl">
                    <a:srgbClr val="000000">
                      <a:alpha val="43137"/>
                    </a:srgbClr>
                  </a:outerShdw>
                </a:effectLst>
                <a:latin typeface="Times New Roman" panose="02020603050405020304" pitchFamily="18" charset="0"/>
              </a:rPr>
              <a:t>team</a:t>
            </a:r>
            <a:r>
              <a:rPr lang="en-US" sz="2600" dirty="0" smtClean="0">
                <a:solidFill>
                  <a:schemeClr val="bg1"/>
                </a:solidFill>
                <a:effectLst>
                  <a:outerShdw blurRad="38100" dist="38100" dir="2700000" algn="tl">
                    <a:srgbClr val="000000">
                      <a:alpha val="43137"/>
                    </a:srgbClr>
                  </a:outerShdw>
                </a:effectLst>
                <a:latin typeface="Times New Roman" panose="02020603050405020304" pitchFamily="18" charset="0"/>
              </a:rPr>
              <a:t> </a:t>
            </a:r>
            <a:endPar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ndParaRPr>
          </a:p>
        </p:txBody>
      </p:sp>
      <p:sp>
        <p:nvSpPr>
          <p:cNvPr id="3" name="Téglalap 2"/>
          <p:cNvSpPr/>
          <p:nvPr/>
        </p:nvSpPr>
        <p:spPr>
          <a:xfrm>
            <a:off x="467544" y="332656"/>
            <a:ext cx="8496944" cy="646331"/>
          </a:xfrm>
          <a:prstGeom prst="rect">
            <a:avLst/>
          </a:prstGeom>
        </p:spPr>
        <p:txBody>
          <a:bodyPr wrap="square">
            <a:spAutoFit/>
          </a:bodyPr>
          <a:lstStyle/>
          <a:p>
            <a:pPr>
              <a:spcBef>
                <a:spcPct val="50000"/>
              </a:spcBef>
            </a:pP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Reasons</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for</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hospital</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admission</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48994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40441" y="1170289"/>
            <a:ext cx="9063118" cy="5687711"/>
          </a:xfrm>
          <a:prstGeom prst="rect">
            <a:avLst/>
          </a:prstGeom>
        </p:spPr>
        <p:txBody>
          <a:bodyPr wrap="square">
            <a:spAutoFit/>
          </a:bodyPr>
          <a:lstStyle/>
          <a:p>
            <a:pPr marL="457200" indent="-457200" defTabSz="7620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immediate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admission when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needed</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facilities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staff</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services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needed</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care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children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CF </a:t>
            </a:r>
          </a:p>
          <a:p>
            <a:pPr defTabSz="762000">
              <a:lnSpc>
                <a:spcPct val="90000"/>
              </a:lnSpc>
            </a:pPr>
            <a:r>
              <a:rPr lang="en-GB"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8 s</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ingle room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own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bathroom</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optimize</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infection</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control</a:t>
            </a:r>
            <a:endPar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arents</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accommodation</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patient mixing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anywhere</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lear</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infection control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policy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personal</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hygiene</a:t>
            </a:r>
            <a:r>
              <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emphasised</a:t>
            </a:r>
            <a:endParaRPr lang="hu-HU" alt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
            </a:r>
            <a:r>
              <a:rPr lang="en-US"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hysiotherapy</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is carried out in the children’s own rooms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only</a:t>
            </a:r>
            <a:endPar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defTabSz="762000">
              <a:lnSpc>
                <a:spcPct val="90000"/>
              </a:lnSpc>
              <a:buClr>
                <a:srgbClr val="FF0000"/>
              </a:buClr>
            </a:pP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Cough</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assist</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Vest</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combination</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other</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ACT</a:t>
            </a:r>
          </a:p>
          <a:p>
            <a:pPr marL="457200" indent="-457200" defTabSz="762000">
              <a:lnSpc>
                <a:spcPct val="90000"/>
              </a:lnSpc>
              <a:buClr>
                <a:srgbClr val="FF0000"/>
              </a:buClr>
              <a:buFont typeface="Arial" panose="020B0604020202020204" pitchFamily="34" charset="0"/>
              <a:buChar char="•"/>
            </a:pPr>
            <a:endParaRPr 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sputum</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pots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covers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should</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be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used</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hildren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multi-resistant</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bacteria</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will</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stay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their</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room</a:t>
            </a:r>
            <a:endPar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ducation</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recreation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facilities</a:t>
            </a:r>
            <a:endPar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323528" y="260648"/>
            <a:ext cx="8496944" cy="646331"/>
          </a:xfrm>
          <a:prstGeom prst="rect">
            <a:avLst/>
          </a:prstGeom>
        </p:spPr>
        <p:txBody>
          <a:bodyPr wrap="square">
            <a:spAutoFit/>
          </a:bodyPr>
          <a:lstStyle/>
          <a:p>
            <a:pPr>
              <a:spcBef>
                <a:spcPct val="50000"/>
              </a:spcBef>
            </a:pP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Inpatient</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en-GB" altLang="hu-HU" sz="3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facilities </a:t>
            </a:r>
            <a:r>
              <a:rPr lang="en-GB" altLang="hu-HU" sz="36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required</a:t>
            </a:r>
            <a:r>
              <a:rPr lang="hu-HU" altLang="hu-HU" sz="36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1052570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10596" y="844046"/>
            <a:ext cx="8853892" cy="6287875"/>
          </a:xfrm>
          <a:prstGeom prst="rect">
            <a:avLst/>
          </a:prstGeom>
        </p:spPr>
        <p:txBody>
          <a:bodyPr wrap="square">
            <a:spAutoFit/>
          </a:bodyPr>
          <a:lstStyle/>
          <a:p>
            <a:pPr marL="457200" indent="-457200" defTabSz="762000">
              <a:lnSpc>
                <a:spcPct val="90000"/>
              </a:lnSpc>
              <a:buClr>
                <a:srgbClr val="FF0000"/>
              </a:buClr>
              <a:buFont typeface="Arial" panose="020B0604020202020204" pitchFamily="34" charset="0"/>
              <a:buChar cha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putum</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oropharyngeal</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aspirate</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for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microbiology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NTM</a:t>
            </a:r>
          </a:p>
          <a:p>
            <a:pPr marL="457200" indent="-457200" defTabSz="762000">
              <a:lnSpc>
                <a:spcPct val="90000"/>
              </a:lnSpc>
              <a:buClr>
                <a:srgbClr val="FF0000"/>
              </a:buClr>
              <a:buFont typeface="Arial" panose="020B0604020202020204" pitchFamily="34" charset="0"/>
              <a:buChar char="•"/>
            </a:pPr>
            <a:endParaRPr lang="en-GB"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0000"/>
              </a:buClr>
              <a:buFont typeface="Arial" panose="020B0604020202020204" pitchFamily="34" charset="0"/>
              <a:buChar char="•"/>
            </a:pP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lood</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tests</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on</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admission</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(FBC</a:t>
            </a:r>
            <a:r>
              <a:rPr lang="en-GB"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urea and electrolytes, liver function tests, </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t>
            </a:r>
            <a:r>
              <a:rPr lang="en-GB"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lotting</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glucose</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glycosylated</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Hb</a:t>
            </a:r>
            <a:r>
              <a:rPr lang="hu-HU" alt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marL="457200" indent="-457200">
              <a:buClr>
                <a:srgbClr val="FF0000"/>
              </a:buClr>
              <a:buFont typeface="Arial" panose="020B0604020202020204" pitchFamily="34" charset="0"/>
              <a:buChar char="•"/>
            </a:pPr>
            <a:endParaRPr 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0000"/>
              </a:buClr>
              <a:buFont typeface="Arial" panose="020B0604020202020204" pitchFamily="34" charset="0"/>
              <a:buChar char="•"/>
            </a:pP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weekly spirometry </a:t>
            </a:r>
            <a:endPar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0000"/>
              </a:buClr>
              <a:buFont typeface="Arial" panose="020B0604020202020204" pitchFamily="34" charset="0"/>
              <a:buChar char="•"/>
            </a:pPr>
            <a:endParaRPr 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0000"/>
              </a:buClr>
              <a:buFont typeface="Arial" panose="020B0604020202020204" pitchFamily="34" charset="0"/>
              <a:buChar char="•"/>
            </a:pP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twice</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weekly weight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 light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clothing</a:t>
            </a:r>
            <a:endPar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0000"/>
              </a:buClr>
              <a:buFont typeface="Arial" panose="020B0604020202020204" pitchFamily="34" charset="0"/>
              <a:buChar char="•"/>
            </a:pPr>
            <a:endParaRPr 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0000"/>
              </a:buClr>
              <a:buFont typeface="Arial" panose="020B0604020202020204" pitchFamily="34" charset="0"/>
              <a:buChar char="•"/>
            </a:pP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a:t>
            </a:r>
            <a:r>
              <a:rPr lang="en-US"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aily</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BP</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breathing</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rate</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urinalysis </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if </a:t>
            </a:r>
            <a:r>
              <a:rPr lang="en-US"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on oral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steroids</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o</a:t>
            </a:r>
            <a:r>
              <a:rPr lang="en-US"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vernight</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SpO2 </a:t>
            </a:r>
            <a:r>
              <a:rPr lang="en-US"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especially if FEV1&lt;50% or resting SpO2 &lt;92%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endPar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Clr>
                <a:srgbClr val="FF0000"/>
              </a:buClr>
              <a:buFont typeface="Arial" panose="020B0604020202020204" pitchFamily="34" charset="0"/>
              <a:buChar char="•"/>
            </a:pPr>
            <a:endParaRPr lang="en-US"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Daily SpO2 unless initial one &gt;95</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endPar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Chest X-ray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if</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indicated</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buClr>
                <a:srgbClr val="FF0000"/>
              </a:buClr>
              <a:buFont typeface="Arial" panose="020B0604020202020204" pitchFamily="34" charset="0"/>
              <a:buChar char="•"/>
            </a:pP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Antibiotic treatment will depend on usual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organisms)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should follow CF </a:t>
            </a:r>
            <a:r>
              <a:rPr lang="en-US"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centre</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protocol or guidelines </a:t>
            </a:r>
            <a:endPar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defTabSz="762000">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Discusses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findings and suggestions with patient or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parents</a:t>
            </a:r>
            <a:endPar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282608" y="14068"/>
            <a:ext cx="8496944" cy="646331"/>
          </a:xfrm>
          <a:prstGeom prst="rect">
            <a:avLst/>
          </a:prstGeom>
        </p:spPr>
        <p:txBody>
          <a:bodyPr wrap="square">
            <a:spAutoFit/>
          </a:bodyPr>
          <a:lstStyle/>
          <a:p>
            <a:pPr>
              <a:spcBef>
                <a:spcPct val="50000"/>
              </a:spcBef>
            </a:pP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Further</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investigations</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during</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admission</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088331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01824" y="1196752"/>
            <a:ext cx="8810127" cy="5660011"/>
          </a:xfrm>
          <a:prstGeom prst="rect">
            <a:avLst/>
          </a:prstGeom>
        </p:spPr>
        <p:txBody>
          <a:bodyPr wrap="square">
            <a:spAutoFit/>
          </a:bodyPr>
          <a:lstStyle/>
          <a:p>
            <a:pPr marL="457200" indent="-457200" defTabSz="7620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Physiotherapist</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lvl="1" defTabSz="762000">
              <a:lnSpc>
                <a:spcPct val="90000"/>
              </a:lnSpc>
              <a:buClr>
                <a:srgbClr val="FF0000"/>
              </a:buCl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physical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treatment,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sputum</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culture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spirometry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ssess</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methods, competence and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frequency</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lvl="1" defTabSz="762000">
              <a:lnSpc>
                <a:spcPct val="90000"/>
              </a:lnSpc>
              <a:buClr>
                <a:srgbClr val="FF0000"/>
              </a:buCl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u</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of bronchodilator, </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rhDNase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antibiotics</a:t>
            </a:r>
          </a:p>
          <a:p>
            <a:pPr marL="457200" indent="-457200" defTabSz="762000">
              <a:lnSpc>
                <a:spcPct val="90000"/>
              </a:lnSpc>
              <a:buClr>
                <a:srgbClr val="FF0000"/>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Dietitian</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n</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utritional</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review</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c</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urrent</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diet</a:t>
            </a:r>
          </a:p>
          <a:p>
            <a:pPr>
              <a:lnSpc>
                <a:spcPct val="90000"/>
              </a:lnSpc>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weight</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profile and changes over time</a:t>
            </a:r>
          </a:p>
          <a:p>
            <a:pPr>
              <a:lnSpc>
                <a:spcPct val="90000"/>
              </a:lnSpc>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dequacy</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knowledge of pancreatic enzyme </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therapy</a:t>
            </a:r>
            <a:endPar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vitamin, e</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nergy</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supplements and enteral feeds</a:t>
            </a:r>
          </a:p>
          <a:p>
            <a:pPr>
              <a:lnSpc>
                <a:spcPct val="90000"/>
              </a:lnSpc>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CF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related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diabetes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3B0D"/>
              </a:buClr>
              <a:buFont typeface="Arial" panose="020B0604020202020204" pitchFamily="34" charset="0"/>
              <a:buChar cha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Phsychologist</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3B0D"/>
              </a:buClr>
              <a:buFont typeface="Arial" panose="020B0604020202020204" pitchFamily="34" charset="0"/>
              <a:buChar cha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3B0D"/>
              </a:buClr>
              <a:buFont typeface="Arial" panose="020B0604020202020204" pitchFamily="34" charset="0"/>
              <a:buChar char="•"/>
            </a:pP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Arrangements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 follow-up should be discussed with the patient and their family </a:t>
            </a:r>
            <a:endParaRPr lang="en-GB"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323528" y="188640"/>
            <a:ext cx="8496944" cy="646331"/>
          </a:xfrm>
          <a:prstGeom prst="rect">
            <a:avLst/>
          </a:prstGeom>
        </p:spPr>
        <p:txBody>
          <a:bodyPr wrap="square">
            <a:spAutoFit/>
          </a:bodyPr>
          <a:lstStyle/>
          <a:p>
            <a:pPr>
              <a:spcBef>
                <a:spcPct val="50000"/>
              </a:spcBef>
            </a:pP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Inpatients</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689372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22" y="1280675"/>
            <a:ext cx="9090355" cy="3927318"/>
          </a:xfrm>
          <a:prstGeom prst="rect">
            <a:avLst/>
          </a:prstGeom>
        </p:spPr>
      </p:pic>
      <p:sp>
        <p:nvSpPr>
          <p:cNvPr id="6" name="Téglalap 5"/>
          <p:cNvSpPr/>
          <p:nvPr/>
        </p:nvSpPr>
        <p:spPr>
          <a:xfrm>
            <a:off x="179512" y="3837543"/>
            <a:ext cx="3312368" cy="1379865"/>
          </a:xfrm>
          <a:prstGeom prst="rect">
            <a:avLst/>
          </a:prstGeom>
        </p:spPr>
        <p:txBody>
          <a:bodyPr wrap="square">
            <a:spAutoFit/>
          </a:bodyPr>
          <a:lstStyle/>
          <a:p>
            <a:pPr marL="91440" lvl="1" indent="-91440">
              <a:spcBef>
                <a:spcPts val="1200"/>
              </a:spcBef>
              <a:spcAft>
                <a:spcPts val="200"/>
              </a:spcAft>
              <a:buSzPct val="100000"/>
              <a:buFont typeface="Calibri" panose="020F0502020204030204" pitchFamily="34" charset="0"/>
              <a:buChar char=" "/>
            </a:pPr>
            <a:r>
              <a:rPr lang="en-US" sz="3600" dirty="0">
                <a:solidFill>
                  <a:schemeClr val="bg1"/>
                </a:solidFill>
              </a:rPr>
              <a:t>You are </a:t>
            </a:r>
            <a:r>
              <a:rPr lang="en-US" sz="3600" dirty="0" smtClean="0">
                <a:solidFill>
                  <a:schemeClr val="bg1"/>
                </a:solidFill>
              </a:rPr>
              <a:t>more</a:t>
            </a:r>
            <a:endParaRPr lang="hu-HU" sz="3600" dirty="0" smtClean="0">
              <a:solidFill>
                <a:schemeClr val="bg1"/>
              </a:solidFill>
            </a:endParaRPr>
          </a:p>
          <a:p>
            <a:pPr marL="91440" lvl="1" indent="-91440">
              <a:spcBef>
                <a:spcPts val="1200"/>
              </a:spcBef>
              <a:spcAft>
                <a:spcPts val="200"/>
              </a:spcAft>
              <a:buSzPct val="100000"/>
              <a:buFont typeface="Calibri" panose="020F0502020204030204" pitchFamily="34" charset="0"/>
              <a:buChar char=" "/>
            </a:pPr>
            <a:r>
              <a:rPr lang="en-US" sz="3600" dirty="0" smtClean="0">
                <a:solidFill>
                  <a:schemeClr val="bg1"/>
                </a:solidFill>
              </a:rPr>
              <a:t>than </a:t>
            </a:r>
            <a:r>
              <a:rPr lang="en-US" sz="3600" dirty="0">
                <a:solidFill>
                  <a:schemeClr val="bg1"/>
                </a:solidFill>
              </a:rPr>
              <a:t>CF </a:t>
            </a:r>
          </a:p>
        </p:txBody>
      </p:sp>
      <p:sp>
        <p:nvSpPr>
          <p:cNvPr id="7" name="Téglalap 6"/>
          <p:cNvSpPr/>
          <p:nvPr/>
        </p:nvSpPr>
        <p:spPr>
          <a:xfrm>
            <a:off x="4571999" y="5248899"/>
            <a:ext cx="3704860" cy="400110"/>
          </a:xfrm>
          <a:prstGeom prst="rect">
            <a:avLst/>
          </a:prstGeom>
        </p:spPr>
        <p:txBody>
          <a:bodyPr wrap="none">
            <a:spAutoFit/>
          </a:bodyPr>
          <a:lstStyle/>
          <a:p>
            <a:r>
              <a:rPr lang="en-US" sz="20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Cystic Fibrosis Living Foundation</a:t>
            </a:r>
          </a:p>
        </p:txBody>
      </p:sp>
    </p:spTree>
    <p:extLst>
      <p:ext uri="{BB962C8B-B14F-4D97-AF65-F5344CB8AC3E}">
        <p14:creationId xmlns:p14="http://schemas.microsoft.com/office/powerpoint/2010/main" val="26496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1"/>
          <p:cNvSpPr txBox="1">
            <a:spLocks/>
          </p:cNvSpPr>
          <p:nvPr/>
        </p:nvSpPr>
        <p:spPr>
          <a:xfrm>
            <a:off x="250825" y="20638"/>
            <a:ext cx="8507413" cy="576262"/>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hu-HU" sz="32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2"/>
          <p:cNvPicPr>
            <a:picLocks noChangeAspect="1" noChangeArrowheads="1"/>
          </p:cNvPicPr>
          <p:nvPr/>
        </p:nvPicPr>
        <p:blipFill>
          <a:blip r:embed="rId3"/>
          <a:srcRect/>
          <a:stretch>
            <a:fillRect/>
          </a:stretch>
        </p:blipFill>
        <p:spPr bwMode="auto">
          <a:xfrm>
            <a:off x="285720" y="1142984"/>
            <a:ext cx="8519957" cy="4357718"/>
          </a:xfrm>
          <a:prstGeom prst="rect">
            <a:avLst/>
          </a:prstGeom>
          <a:noFill/>
          <a:ln w="9525">
            <a:noFill/>
            <a:miter lim="800000"/>
            <a:headEnd/>
            <a:tailEnd/>
          </a:ln>
        </p:spPr>
      </p:pic>
      <p:sp>
        <p:nvSpPr>
          <p:cNvPr id="6" name="Szövegdoboz 4"/>
          <p:cNvSpPr txBox="1">
            <a:spLocks noChangeArrowheads="1"/>
          </p:cNvSpPr>
          <p:nvPr/>
        </p:nvSpPr>
        <p:spPr bwMode="auto">
          <a:xfrm rot="10800000" flipV="1">
            <a:off x="214282" y="5965795"/>
            <a:ext cx="8542368" cy="400110"/>
          </a:xfrm>
          <a:prstGeom prst="rect">
            <a:avLst/>
          </a:prstGeom>
          <a:noFill/>
          <a:ln w="9525">
            <a:noFill/>
            <a:miter lim="800000"/>
            <a:headEnd/>
            <a:tailEnd/>
          </a:ln>
        </p:spPr>
        <p:txBody>
          <a:bodyPr wrap="square">
            <a:spAutoFit/>
          </a:bodyPr>
          <a:lstStyle/>
          <a:p>
            <a:pPr algn="r"/>
            <a:r>
              <a:rPr lang="en-US" sz="2000" i="1" dirty="0">
                <a:solidFill>
                  <a:schemeClr val="bg1"/>
                </a:solidFill>
                <a:latin typeface="Times New Roman" pitchFamily="18" charset="0"/>
                <a:cs typeface="Times New Roman" pitchFamily="18" charset="0"/>
              </a:rPr>
              <a:t>European Cystic Fibrosis Society Patient Registry</a:t>
            </a:r>
            <a:r>
              <a:rPr lang="hu-HU" sz="2000" i="1" dirty="0">
                <a:solidFill>
                  <a:schemeClr val="bg1"/>
                </a:solidFill>
                <a:latin typeface="Times New Roman" pitchFamily="18" charset="0"/>
                <a:cs typeface="Times New Roman" pitchFamily="18" charset="0"/>
              </a:rPr>
              <a:t> </a:t>
            </a:r>
            <a:r>
              <a:rPr lang="en-US" sz="2000" i="1" dirty="0">
                <a:solidFill>
                  <a:schemeClr val="bg1"/>
                </a:solidFill>
                <a:latin typeface="Times New Roman" pitchFamily="18" charset="0"/>
                <a:cs typeface="Times New Roman" pitchFamily="18" charset="0"/>
              </a:rPr>
              <a:t>Annual data report (year 2014</a:t>
            </a:r>
            <a:r>
              <a:rPr lang="en-US" sz="2000" i="1" dirty="0">
                <a:solidFill>
                  <a:schemeClr val="bg1"/>
                </a:solidFill>
                <a:latin typeface="Calibri" pitchFamily="34" charset="0"/>
              </a:rPr>
              <a:t>)</a:t>
            </a:r>
            <a:endParaRPr lang="hu-HU" sz="2000" i="1"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áblázat 3"/>
          <p:cNvGraphicFramePr>
            <a:graphicFrameLocks noGrp="1"/>
          </p:cNvGraphicFramePr>
          <p:nvPr>
            <p:extLst>
              <p:ext uri="{D42A27DB-BD31-4B8C-83A1-F6EECF244321}">
                <p14:modId xmlns:p14="http://schemas.microsoft.com/office/powerpoint/2010/main" val="180104859"/>
              </p:ext>
            </p:extLst>
          </p:nvPr>
        </p:nvGraphicFramePr>
        <p:xfrm>
          <a:off x="285721" y="142851"/>
          <a:ext cx="8429684" cy="7038336"/>
        </p:xfrm>
        <a:graphic>
          <a:graphicData uri="http://schemas.openxmlformats.org/drawingml/2006/table">
            <a:tbl>
              <a:tblPr/>
              <a:tblGrid>
                <a:gridCol w="2520444">
                  <a:extLst>
                    <a:ext uri="{9D8B030D-6E8A-4147-A177-3AD203B41FA5}"/>
                  </a:extLst>
                </a:gridCol>
                <a:gridCol w="1757407">
                  <a:extLst>
                    <a:ext uri="{9D8B030D-6E8A-4147-A177-3AD203B41FA5}"/>
                  </a:extLst>
                </a:gridCol>
                <a:gridCol w="1633606">
                  <a:extLst>
                    <a:ext uri="{9D8B030D-6E8A-4147-A177-3AD203B41FA5}"/>
                  </a:extLst>
                </a:gridCol>
                <a:gridCol w="2518227">
                  <a:extLst>
                    <a:ext uri="{9D8B030D-6E8A-4147-A177-3AD203B41FA5}"/>
                  </a:extLst>
                </a:gridCol>
              </a:tblGrid>
              <a:tr h="50426">
                <a:tc>
                  <a:txBody>
                    <a:bodyPr/>
                    <a:lstStyle/>
                    <a:p>
                      <a:pPr algn="l" fontAlgn="b"/>
                      <a:r>
                        <a:rPr lang="hu-HU" sz="1800" b="1" i="0" u="none" strike="noStrike" dirty="0" err="1" smtClean="0">
                          <a:solidFill>
                            <a:schemeClr val="bg1"/>
                          </a:solidFill>
                          <a:latin typeface="Times New Roman" pitchFamily="18" charset="0"/>
                          <a:cs typeface="Times New Roman" pitchFamily="18" charset="0"/>
                        </a:rPr>
                        <a:t>County</a:t>
                      </a:r>
                      <a:endParaRPr lang="hu-HU" sz="18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tc>
                  <a:txBody>
                    <a:bodyPr/>
                    <a:lstStyle/>
                    <a:p>
                      <a:pPr algn="ctr" fontAlgn="b"/>
                      <a:r>
                        <a:rPr lang="hu-HU" sz="1800" b="1" i="0" u="none" strike="noStrike" dirty="0" err="1" smtClean="0">
                          <a:solidFill>
                            <a:schemeClr val="bg1"/>
                          </a:solidFill>
                          <a:latin typeface="Times New Roman" pitchFamily="18" charset="0"/>
                          <a:cs typeface="Times New Roman" pitchFamily="18" charset="0"/>
                        </a:rPr>
                        <a:t>Population</a:t>
                      </a:r>
                      <a:endParaRPr lang="hu-HU" sz="18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tc>
                  <a:txBody>
                    <a:bodyPr/>
                    <a:lstStyle/>
                    <a:p>
                      <a:pPr algn="ctr" fontAlgn="b"/>
                      <a:r>
                        <a:rPr lang="hu-HU" sz="1800" b="1" i="0" u="none" strike="noStrike" dirty="0" err="1" smtClean="0">
                          <a:solidFill>
                            <a:schemeClr val="bg1"/>
                          </a:solidFill>
                          <a:latin typeface="Times New Roman" pitchFamily="18" charset="0"/>
                          <a:cs typeface="Times New Roman" pitchFamily="18" charset="0"/>
                        </a:rPr>
                        <a:t>Number</a:t>
                      </a:r>
                      <a:r>
                        <a:rPr lang="hu-HU" sz="1800" b="1" i="0" u="none" strike="noStrike" dirty="0" smtClean="0">
                          <a:solidFill>
                            <a:schemeClr val="bg1"/>
                          </a:solidFill>
                          <a:latin typeface="Times New Roman" pitchFamily="18" charset="0"/>
                          <a:cs typeface="Times New Roman" pitchFamily="18" charset="0"/>
                        </a:rPr>
                        <a:t> of  </a:t>
                      </a:r>
                      <a:r>
                        <a:rPr lang="hu-HU" sz="1800" b="1" i="0" u="none" strike="noStrike" dirty="0" err="1" smtClean="0">
                          <a:solidFill>
                            <a:schemeClr val="bg1"/>
                          </a:solidFill>
                          <a:latin typeface="Times New Roman" pitchFamily="18" charset="0"/>
                          <a:cs typeface="Times New Roman" pitchFamily="18" charset="0"/>
                        </a:rPr>
                        <a:t>people</a:t>
                      </a:r>
                      <a:r>
                        <a:rPr lang="hu-HU" sz="1800" b="1" i="0" u="none" strike="noStrike" dirty="0" smtClean="0">
                          <a:solidFill>
                            <a:schemeClr val="bg1"/>
                          </a:solidFill>
                          <a:latin typeface="Times New Roman" pitchFamily="18" charset="0"/>
                          <a:cs typeface="Times New Roman" pitchFamily="18" charset="0"/>
                        </a:rPr>
                        <a:t> </a:t>
                      </a:r>
                      <a:r>
                        <a:rPr lang="hu-HU" sz="1800" b="1" i="0" u="none" strike="noStrike" dirty="0" err="1" smtClean="0">
                          <a:solidFill>
                            <a:schemeClr val="bg1"/>
                          </a:solidFill>
                          <a:latin typeface="Times New Roman" pitchFamily="18" charset="0"/>
                          <a:cs typeface="Times New Roman" pitchFamily="18" charset="0"/>
                        </a:rPr>
                        <a:t>with</a:t>
                      </a:r>
                      <a:r>
                        <a:rPr lang="hu-HU" sz="1800" b="1" i="0" u="none" strike="noStrike" dirty="0" smtClean="0">
                          <a:solidFill>
                            <a:schemeClr val="bg1"/>
                          </a:solidFill>
                          <a:latin typeface="Times New Roman" pitchFamily="18" charset="0"/>
                          <a:cs typeface="Times New Roman" pitchFamily="18" charset="0"/>
                        </a:rPr>
                        <a:t> CF</a:t>
                      </a:r>
                      <a:endParaRPr lang="hu-HU" sz="18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tc>
                  <a:txBody>
                    <a:bodyPr/>
                    <a:lstStyle/>
                    <a:p>
                      <a:pPr algn="ctr" fontAlgn="b"/>
                      <a:r>
                        <a:rPr lang="hu-HU" sz="1800" b="1" i="0" u="none" strike="noStrike" smtClean="0">
                          <a:solidFill>
                            <a:schemeClr val="bg1"/>
                          </a:solidFill>
                          <a:latin typeface="Times New Roman" pitchFamily="18" charset="0"/>
                          <a:cs typeface="Times New Roman" pitchFamily="18" charset="0"/>
                        </a:rPr>
                        <a:t>     Prevalence of</a:t>
                      </a:r>
                      <a:r>
                        <a:rPr lang="hu-HU" sz="1800" b="1" i="0" u="none" strike="noStrike" baseline="0" smtClean="0">
                          <a:solidFill>
                            <a:schemeClr val="bg1"/>
                          </a:solidFill>
                          <a:latin typeface="Times New Roman" pitchFamily="18" charset="0"/>
                          <a:cs typeface="Times New Roman" pitchFamily="18" charset="0"/>
                        </a:rPr>
                        <a:t> CF</a:t>
                      </a:r>
                    </a:p>
                    <a:p>
                      <a:pPr algn="ctr" fontAlgn="b"/>
                      <a:r>
                        <a:rPr lang="hu-HU" sz="1800" b="1" i="0" u="none" strike="noStrike" baseline="0" smtClean="0">
                          <a:solidFill>
                            <a:schemeClr val="bg1"/>
                          </a:solidFill>
                          <a:latin typeface="Times New Roman" pitchFamily="18" charset="0"/>
                          <a:cs typeface="Times New Roman" pitchFamily="18" charset="0"/>
                        </a:rPr>
                        <a:t>                      (per 10</a:t>
                      </a:r>
                      <a:r>
                        <a:rPr lang="hu-HU" sz="1800" b="1" i="0" u="none" strike="noStrike" baseline="30000" smtClean="0">
                          <a:solidFill>
                            <a:schemeClr val="bg1"/>
                          </a:solidFill>
                          <a:latin typeface="Times New Roman" pitchFamily="18" charset="0"/>
                          <a:cs typeface="Times New Roman" pitchFamily="18" charset="0"/>
                        </a:rPr>
                        <a:t>5</a:t>
                      </a:r>
                      <a:r>
                        <a:rPr lang="hu-HU" sz="1800" b="1" i="0" u="none" strike="noStrike" baseline="0" smtClean="0">
                          <a:solidFill>
                            <a:schemeClr val="bg1"/>
                          </a:solidFill>
                          <a:latin typeface="Times New Roman" pitchFamily="18" charset="0"/>
                          <a:cs typeface="Times New Roman" pitchFamily="18" charset="0"/>
                        </a:rPr>
                        <a:t> )</a:t>
                      </a:r>
                      <a:endParaRPr lang="hu-HU" sz="18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Bács-Kiskun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511419</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26</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5.0838940</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Baranya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368135</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21</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5.7044291</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Békés </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347058</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12</a:t>
                      </a:r>
                    </a:p>
                  </a:txBody>
                  <a:tcPr marL="8784" marR="8784" marT="8784" marB="0" anchor="b">
                    <a:lnL>
                      <a:noFill/>
                    </a:lnL>
                    <a:lnR>
                      <a:noFill/>
                    </a:lnR>
                    <a:lnT>
                      <a:noFill/>
                    </a:lnT>
                    <a:lnB>
                      <a:noFill/>
                    </a:lnB>
                    <a:solidFill>
                      <a:srgbClr val="00B0F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3.4576353</a:t>
                      </a:r>
                    </a:p>
                  </a:txBody>
                  <a:tcPr marL="8784" marR="8784" marT="8784" marB="0" anchor="b">
                    <a:lnL>
                      <a:noFill/>
                    </a:lnL>
                    <a:lnR>
                      <a:noFill/>
                    </a:lnR>
                    <a:lnT>
                      <a:noFill/>
                    </a:lnT>
                    <a:lnB>
                      <a:noFill/>
                    </a:lnB>
                    <a:solidFill>
                      <a:srgbClr val="00B0F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Borsod-Abaúj-Zemplén </a:t>
                      </a:r>
                    </a:p>
                  </a:txBody>
                  <a:tcPr marL="8784" marR="8784" marT="8784" marB="0" anchor="b">
                    <a:lnL>
                      <a:noFill/>
                    </a:lnL>
                    <a:lnR>
                      <a:noFill/>
                    </a:lnR>
                    <a:lnT>
                      <a:noFill/>
                    </a:lnT>
                    <a:lnB>
                      <a:noFill/>
                    </a:lnB>
                    <a:solidFill>
                      <a:srgbClr val="FF00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660549</a:t>
                      </a:r>
                    </a:p>
                  </a:txBody>
                  <a:tcPr marL="8784" marR="8784" marT="8784" marB="0" anchor="b">
                    <a:lnL>
                      <a:noFill/>
                    </a:lnL>
                    <a:lnR>
                      <a:noFill/>
                    </a:lnR>
                    <a:lnT>
                      <a:noFill/>
                    </a:lnT>
                    <a:lnB>
                      <a:noFill/>
                    </a:lnB>
                    <a:solidFill>
                      <a:srgbClr val="FF00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53</a:t>
                      </a:r>
                    </a:p>
                  </a:txBody>
                  <a:tcPr marL="8784" marR="8784" marT="8784" marB="0" anchor="b">
                    <a:lnL>
                      <a:noFill/>
                    </a:lnL>
                    <a:lnR>
                      <a:noFill/>
                    </a:lnR>
                    <a:lnT>
                      <a:noFill/>
                    </a:lnT>
                    <a:lnB>
                      <a:noFill/>
                    </a:lnB>
                    <a:solidFill>
                      <a:srgbClr val="FF000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8.0236288</a:t>
                      </a:r>
                    </a:p>
                  </a:txBody>
                  <a:tcPr marL="8784" marR="8784" marT="8784" marB="0" anchor="b">
                    <a:lnL>
                      <a:noFill/>
                    </a:lnL>
                    <a:lnR>
                      <a:noFill/>
                    </a:lnR>
                    <a:lnT>
                      <a:noFill/>
                    </a:lnT>
                    <a:lnB>
                      <a:noFill/>
                    </a:lnB>
                    <a:solidFill>
                      <a:srgbClr val="FF000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Budapest</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1757618</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67</a:t>
                      </a:r>
                    </a:p>
                  </a:txBody>
                  <a:tcPr marL="8784" marR="8784" marT="8784" marB="0" anchor="b">
                    <a:lnL>
                      <a:noFill/>
                    </a:lnL>
                    <a:lnR>
                      <a:noFill/>
                    </a:lnR>
                    <a:lnT>
                      <a:noFill/>
                    </a:lnT>
                    <a:lnB>
                      <a:noFill/>
                    </a:lnB>
                    <a:solidFill>
                      <a:srgbClr val="00B0F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3.8119773</a:t>
                      </a:r>
                    </a:p>
                  </a:txBody>
                  <a:tcPr marL="8784" marR="8784" marT="8784" marB="0" anchor="b">
                    <a:lnL>
                      <a:noFill/>
                    </a:lnL>
                    <a:lnR>
                      <a:noFill/>
                    </a:lnR>
                    <a:lnT>
                      <a:noFill/>
                    </a:lnT>
                    <a:lnB>
                      <a:noFill/>
                    </a:lnB>
                    <a:solidFill>
                      <a:srgbClr val="00B0F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Csongrád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404459</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22</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5.4393647</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Fejér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418487</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23</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5.4959891</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Győr-Moson-Sopron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455217</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32</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7.0296144</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Hajdú-Bihar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534974</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35</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6.5423740</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Heves </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299219</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9</a:t>
                      </a:r>
                    </a:p>
                  </a:txBody>
                  <a:tcPr marL="8784" marR="8784" marT="8784" marB="0" anchor="b">
                    <a:lnL>
                      <a:noFill/>
                    </a:lnL>
                    <a:lnR>
                      <a:noFill/>
                    </a:lnR>
                    <a:lnT>
                      <a:noFill/>
                    </a:lnT>
                    <a:lnB>
                      <a:noFill/>
                    </a:lnB>
                    <a:solidFill>
                      <a:srgbClr val="00B0F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3.0078304</a:t>
                      </a:r>
                    </a:p>
                  </a:txBody>
                  <a:tcPr marL="8784" marR="8784" marT="8784" marB="0" anchor="b">
                    <a:lnL>
                      <a:noFill/>
                    </a:lnL>
                    <a:lnR>
                      <a:noFill/>
                    </a:lnR>
                    <a:lnT>
                      <a:noFill/>
                    </a:lnT>
                    <a:lnB>
                      <a:noFill/>
                    </a:lnB>
                    <a:solidFill>
                      <a:srgbClr val="00B0F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Jász-Nagykun-Szolnok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376334</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19</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5.0487067</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Komárom-Esztergom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297914</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17</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5.7063448</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Nógrád </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193946</a:t>
                      </a:r>
                    </a:p>
                  </a:txBody>
                  <a:tcPr marL="8784" marR="8784" marT="8784" marB="0" anchor="b">
                    <a:lnL>
                      <a:noFill/>
                    </a:lnL>
                    <a:lnR>
                      <a:noFill/>
                    </a:lnR>
                    <a:lnT>
                      <a:noFill/>
                    </a:lnT>
                    <a:lnB>
                      <a:noFill/>
                    </a:lnB>
                    <a:solidFill>
                      <a:srgbClr val="00B0F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5</a:t>
                      </a:r>
                    </a:p>
                  </a:txBody>
                  <a:tcPr marL="8784" marR="8784" marT="8784" marB="0" anchor="b">
                    <a:lnL>
                      <a:noFill/>
                    </a:lnL>
                    <a:lnR>
                      <a:noFill/>
                    </a:lnR>
                    <a:lnT>
                      <a:noFill/>
                    </a:lnT>
                    <a:lnB>
                      <a:noFill/>
                    </a:lnB>
                    <a:solidFill>
                      <a:srgbClr val="00B0F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2.5780372</a:t>
                      </a:r>
                    </a:p>
                  </a:txBody>
                  <a:tcPr marL="8784" marR="8784" marT="8784" marB="0" anchor="b">
                    <a:lnL>
                      <a:noFill/>
                    </a:lnL>
                    <a:lnR>
                      <a:noFill/>
                    </a:lnR>
                    <a:lnT>
                      <a:noFill/>
                    </a:lnT>
                    <a:lnB>
                      <a:noFill/>
                    </a:lnB>
                    <a:solidFill>
                      <a:srgbClr val="00B0F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Pest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1234541</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69</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5.5891218</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Somogy </a:t>
                      </a:r>
                    </a:p>
                  </a:txBody>
                  <a:tcPr marL="8784" marR="8784" marT="8784" marB="0" anchor="b">
                    <a:lnL>
                      <a:noFill/>
                    </a:lnL>
                    <a:lnR>
                      <a:noFill/>
                    </a:lnR>
                    <a:lnT>
                      <a:noFill/>
                    </a:lnT>
                    <a:lnB>
                      <a:noFill/>
                    </a:lnB>
                    <a:solidFill>
                      <a:srgbClr val="FF00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309115</a:t>
                      </a:r>
                    </a:p>
                  </a:txBody>
                  <a:tcPr marL="8784" marR="8784" marT="8784" marB="0" anchor="b">
                    <a:lnL>
                      <a:noFill/>
                    </a:lnL>
                    <a:lnR>
                      <a:noFill/>
                    </a:lnR>
                    <a:lnT>
                      <a:noFill/>
                    </a:lnT>
                    <a:lnB>
                      <a:noFill/>
                    </a:lnB>
                    <a:solidFill>
                      <a:srgbClr val="FF00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26</a:t>
                      </a:r>
                    </a:p>
                  </a:txBody>
                  <a:tcPr marL="8784" marR="8784" marT="8784" marB="0" anchor="b">
                    <a:lnL>
                      <a:noFill/>
                    </a:lnL>
                    <a:lnR>
                      <a:noFill/>
                    </a:lnR>
                    <a:lnT>
                      <a:noFill/>
                    </a:lnT>
                    <a:lnB>
                      <a:noFill/>
                    </a:lnB>
                    <a:solidFill>
                      <a:srgbClr val="FF000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8.4111091</a:t>
                      </a:r>
                    </a:p>
                  </a:txBody>
                  <a:tcPr marL="8784" marR="8784" marT="8784" marB="0" anchor="b">
                    <a:lnL>
                      <a:noFill/>
                    </a:lnL>
                    <a:lnR>
                      <a:noFill/>
                    </a:lnR>
                    <a:lnT>
                      <a:noFill/>
                    </a:lnT>
                    <a:lnB>
                      <a:noFill/>
                    </a:lnB>
                    <a:solidFill>
                      <a:srgbClr val="FF000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Szabolcs-Szatmár-Bereg </a:t>
                      </a:r>
                    </a:p>
                  </a:txBody>
                  <a:tcPr marL="8784" marR="8784" marT="8784" marB="0" anchor="b">
                    <a:lnL>
                      <a:noFill/>
                    </a:lnL>
                    <a:lnR>
                      <a:noFill/>
                    </a:lnR>
                    <a:lnT>
                      <a:noFill/>
                    </a:lnT>
                    <a:lnB>
                      <a:noFill/>
                    </a:lnB>
                    <a:solidFill>
                      <a:srgbClr val="FF00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563075</a:t>
                      </a:r>
                    </a:p>
                  </a:txBody>
                  <a:tcPr marL="8784" marR="8784" marT="8784" marB="0" anchor="b">
                    <a:lnL>
                      <a:noFill/>
                    </a:lnL>
                    <a:lnR>
                      <a:noFill/>
                    </a:lnR>
                    <a:lnT>
                      <a:noFill/>
                    </a:lnT>
                    <a:lnB>
                      <a:noFill/>
                    </a:lnB>
                    <a:solidFill>
                      <a:srgbClr val="FF00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49</a:t>
                      </a:r>
                    </a:p>
                  </a:txBody>
                  <a:tcPr marL="8784" marR="8784" marT="8784" marB="0" anchor="b">
                    <a:lnL>
                      <a:noFill/>
                    </a:lnL>
                    <a:lnR>
                      <a:noFill/>
                    </a:lnR>
                    <a:lnT>
                      <a:noFill/>
                    </a:lnT>
                    <a:lnB>
                      <a:noFill/>
                    </a:lnB>
                    <a:solidFill>
                      <a:srgbClr val="FF000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8.7022155</a:t>
                      </a:r>
                    </a:p>
                  </a:txBody>
                  <a:tcPr marL="8784" marR="8784" marT="8784" marB="0" anchor="b">
                    <a:lnL>
                      <a:noFill/>
                    </a:lnL>
                    <a:lnR>
                      <a:noFill/>
                    </a:lnR>
                    <a:lnT>
                      <a:noFill/>
                    </a:lnT>
                    <a:lnB>
                      <a:noFill/>
                    </a:lnB>
                    <a:solidFill>
                      <a:srgbClr val="FF000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Tolna </a:t>
                      </a:r>
                    </a:p>
                  </a:txBody>
                  <a:tcPr marL="8784" marR="8784" marT="8784" marB="0" anchor="b">
                    <a:lnL>
                      <a:noFill/>
                    </a:lnL>
                    <a:lnR>
                      <a:noFill/>
                    </a:lnR>
                    <a:lnT>
                      <a:noFill/>
                    </a:lnT>
                    <a:lnB>
                      <a:noFill/>
                    </a:lnB>
                    <a:solidFill>
                      <a:srgbClr val="FF66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223618</a:t>
                      </a:r>
                    </a:p>
                  </a:txBody>
                  <a:tcPr marL="8784" marR="8784" marT="8784" marB="0" anchor="b">
                    <a:lnL>
                      <a:noFill/>
                    </a:lnL>
                    <a:lnR>
                      <a:noFill/>
                    </a:lnR>
                    <a:lnT>
                      <a:noFill/>
                    </a:lnT>
                    <a:lnB>
                      <a:noFill/>
                    </a:lnB>
                    <a:solidFill>
                      <a:srgbClr val="FF66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17</a:t>
                      </a:r>
                    </a:p>
                  </a:txBody>
                  <a:tcPr marL="8784" marR="8784" marT="8784" marB="0" anchor="b">
                    <a:lnL>
                      <a:noFill/>
                    </a:lnL>
                    <a:lnR>
                      <a:noFill/>
                    </a:lnR>
                    <a:lnT>
                      <a:noFill/>
                    </a:lnT>
                    <a:lnB>
                      <a:noFill/>
                    </a:lnB>
                    <a:solidFill>
                      <a:srgbClr val="FF660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7.6022503</a:t>
                      </a:r>
                    </a:p>
                  </a:txBody>
                  <a:tcPr marL="8784" marR="8784" marT="8784" marB="0" anchor="b">
                    <a:lnL>
                      <a:noFill/>
                    </a:lnL>
                    <a:lnR>
                      <a:noFill/>
                    </a:lnR>
                    <a:lnT>
                      <a:noFill/>
                    </a:lnT>
                    <a:lnB>
                      <a:noFill/>
                    </a:lnB>
                    <a:solidFill>
                      <a:srgbClr val="FF660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Vas </a:t>
                      </a:r>
                    </a:p>
                  </a:txBody>
                  <a:tcPr marL="8784" marR="8784" marT="8784" marB="0" anchor="b">
                    <a:lnL>
                      <a:noFill/>
                    </a:lnL>
                    <a:lnR>
                      <a:noFill/>
                    </a:lnR>
                    <a:lnT>
                      <a:noFill/>
                    </a:lnT>
                    <a:lnB>
                      <a:noFill/>
                    </a:lnB>
                    <a:solidFill>
                      <a:srgbClr val="FF66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253689</a:t>
                      </a:r>
                    </a:p>
                  </a:txBody>
                  <a:tcPr marL="8784" marR="8784" marT="8784" marB="0" anchor="b">
                    <a:lnL>
                      <a:noFill/>
                    </a:lnL>
                    <a:lnR>
                      <a:noFill/>
                    </a:lnR>
                    <a:lnT>
                      <a:noFill/>
                    </a:lnT>
                    <a:lnB>
                      <a:noFill/>
                    </a:lnB>
                    <a:solidFill>
                      <a:srgbClr val="FF6600"/>
                    </a:solid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19</a:t>
                      </a:r>
                    </a:p>
                  </a:txBody>
                  <a:tcPr marL="8784" marR="8784" marT="8784" marB="0" anchor="b">
                    <a:lnL>
                      <a:noFill/>
                    </a:lnL>
                    <a:lnR>
                      <a:noFill/>
                    </a:lnR>
                    <a:lnT>
                      <a:noFill/>
                    </a:lnT>
                    <a:lnB>
                      <a:noFill/>
                    </a:lnB>
                    <a:solidFill>
                      <a:srgbClr val="FF6600"/>
                    </a:solidFill>
                  </a:tcPr>
                </a:tc>
                <a:tc>
                  <a:txBody>
                    <a:bodyPr/>
                    <a:lstStyle/>
                    <a:p>
                      <a:pPr algn="r" fontAlgn="b"/>
                      <a:r>
                        <a:rPr lang="hu-HU" sz="1800" b="1" i="0" u="none" strike="noStrike" dirty="0">
                          <a:solidFill>
                            <a:schemeClr val="bg1"/>
                          </a:solidFill>
                          <a:latin typeface="Times New Roman" pitchFamily="18" charset="0"/>
                          <a:cs typeface="Times New Roman" pitchFamily="18" charset="0"/>
                        </a:rPr>
                        <a:t>7.4894852</a:t>
                      </a:r>
                    </a:p>
                  </a:txBody>
                  <a:tcPr marL="8784" marR="8784" marT="8784" marB="0" anchor="b">
                    <a:lnL>
                      <a:noFill/>
                    </a:lnL>
                    <a:lnR>
                      <a:noFill/>
                    </a:lnR>
                    <a:lnT>
                      <a:noFill/>
                    </a:lnT>
                    <a:lnB>
                      <a:noFill/>
                    </a:lnB>
                    <a:solidFill>
                      <a:srgbClr val="FF6600"/>
                    </a:solid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Veszprém </a:t>
                      </a:r>
                    </a:p>
                  </a:txBody>
                  <a:tcPr marL="8784" marR="8784" marT="8784" marB="0" anchor="b">
                    <a:lnL>
                      <a:noFill/>
                    </a:lnL>
                    <a:lnR>
                      <a:noFill/>
                    </a:lnR>
                    <a:lnT>
                      <a:noFill/>
                    </a:lnT>
                    <a:lnB>
                      <a:noFill/>
                    </a:lnB>
                    <a:no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344302</a:t>
                      </a:r>
                    </a:p>
                  </a:txBody>
                  <a:tcPr marL="8784" marR="8784" marT="8784" marB="0" anchor="b">
                    <a:lnL>
                      <a:noFill/>
                    </a:lnL>
                    <a:lnR>
                      <a:noFill/>
                    </a:lnR>
                    <a:lnT>
                      <a:noFill/>
                    </a:lnT>
                    <a:lnB>
                      <a:noFill/>
                    </a:lnB>
                    <a:noFill/>
                  </a:tcPr>
                </a:tc>
                <a:tc>
                  <a:txBody>
                    <a:bodyPr/>
                    <a:lstStyle/>
                    <a:p>
                      <a:pPr algn="ctr" fontAlgn="b"/>
                      <a:r>
                        <a:rPr lang="hu-HU" sz="1800" b="1" i="0" u="none" strike="noStrike" dirty="0">
                          <a:solidFill>
                            <a:schemeClr val="bg1"/>
                          </a:solidFill>
                          <a:latin typeface="Times New Roman" pitchFamily="18" charset="0"/>
                          <a:cs typeface="Times New Roman" pitchFamily="18" charset="0"/>
                        </a:rPr>
                        <a:t>22</a:t>
                      </a:r>
                    </a:p>
                  </a:txBody>
                  <a:tcPr marL="8784" marR="8784" marT="8784" marB="0" anchor="b">
                    <a:lnL>
                      <a:noFill/>
                    </a:lnL>
                    <a:lnR>
                      <a:noFill/>
                    </a:lnR>
                    <a:lnT>
                      <a:noFill/>
                    </a:lnT>
                    <a:lnB>
                      <a:noFill/>
                    </a:lnB>
                    <a:noFill/>
                  </a:tcPr>
                </a:tc>
                <a:tc>
                  <a:txBody>
                    <a:bodyPr/>
                    <a:lstStyle/>
                    <a:p>
                      <a:pPr algn="r" fontAlgn="b"/>
                      <a:r>
                        <a:rPr lang="hu-HU" sz="1800" b="1" i="0" u="none" strike="noStrike" dirty="0">
                          <a:solidFill>
                            <a:schemeClr val="bg1"/>
                          </a:solidFill>
                          <a:latin typeface="Times New Roman" pitchFamily="18" charset="0"/>
                          <a:cs typeface="Times New Roman" pitchFamily="18" charset="0"/>
                        </a:rPr>
                        <a:t>6.3897392</a:t>
                      </a:r>
                    </a:p>
                  </a:txBody>
                  <a:tcPr marL="8784" marR="8784" marT="8784" marB="0" anchor="b">
                    <a:lnL>
                      <a:noFill/>
                    </a:lnL>
                    <a:lnR>
                      <a:noFill/>
                    </a:lnR>
                    <a:lnT>
                      <a:noFill/>
                    </a:lnT>
                    <a:lnB>
                      <a:noFill/>
                    </a:lnB>
                    <a:noFill/>
                  </a:tcPr>
                </a:tc>
                <a:extLst>
                  <a:ext uri="{0D108BD9-81ED-4DB2-BD59-A6C34878D82A}"/>
                </a:extLst>
              </a:tr>
              <a:tr h="271560">
                <a:tc>
                  <a:txBody>
                    <a:bodyPr/>
                    <a:lstStyle/>
                    <a:p>
                      <a:pPr algn="l" fontAlgn="b"/>
                      <a:r>
                        <a:rPr lang="hu-HU" sz="1800" b="1" i="0" u="none" strike="noStrike" dirty="0">
                          <a:solidFill>
                            <a:schemeClr val="bg1"/>
                          </a:solidFill>
                          <a:latin typeface="Times New Roman" pitchFamily="18" charset="0"/>
                          <a:cs typeface="Times New Roman" pitchFamily="18" charset="0"/>
                        </a:rPr>
                        <a:t>Zala </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275027</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19</a:t>
                      </a:r>
                    </a:p>
                  </a:txBody>
                  <a:tcPr marL="8784" marR="8784" marT="8784" marB="0" anchor="b">
                    <a:lnL>
                      <a:noFill/>
                    </a:lnL>
                    <a:lnR>
                      <a:noFill/>
                    </a:lnR>
                    <a:lnT>
                      <a:noFill/>
                    </a:lnT>
                    <a:lnB>
                      <a:noFill/>
                    </a:lnB>
                  </a:tcPr>
                </a:tc>
                <a:tc>
                  <a:txBody>
                    <a:bodyPr/>
                    <a:lstStyle/>
                    <a:p>
                      <a:pPr algn="r" fontAlgn="b"/>
                      <a:r>
                        <a:rPr lang="hu-HU" sz="1800" b="1" i="0" u="none" strike="noStrike" dirty="0">
                          <a:solidFill>
                            <a:schemeClr val="bg1"/>
                          </a:solidFill>
                          <a:latin typeface="Times New Roman" pitchFamily="18" charset="0"/>
                          <a:cs typeface="Times New Roman" pitchFamily="18" charset="0"/>
                        </a:rPr>
                        <a:t>6.9084126</a:t>
                      </a:r>
                    </a:p>
                  </a:txBody>
                  <a:tcPr marL="8784" marR="8784" marT="8784" marB="0" anchor="b">
                    <a:lnL>
                      <a:noFill/>
                    </a:lnL>
                    <a:lnR>
                      <a:noFill/>
                    </a:lnR>
                    <a:lnT>
                      <a:noFill/>
                    </a:lnT>
                    <a:lnB>
                      <a:noFill/>
                    </a:lnB>
                  </a:tcPr>
                </a:tc>
                <a:extLst>
                  <a:ext uri="{0D108BD9-81ED-4DB2-BD59-A6C34878D82A}"/>
                </a:extLst>
              </a:tr>
              <a:tr h="271560">
                <a:tc>
                  <a:txBody>
                    <a:bodyPr/>
                    <a:lstStyle/>
                    <a:p>
                      <a:pPr algn="l" fontAlgn="b"/>
                      <a:r>
                        <a:rPr lang="hu-HU" sz="1600" b="1" i="0" u="none" strike="noStrike" dirty="0">
                          <a:solidFill>
                            <a:schemeClr val="bg1"/>
                          </a:solidFill>
                          <a:latin typeface="Times New Roman" pitchFamily="18" charset="0"/>
                          <a:cs typeface="Times New Roman" pitchFamily="18" charset="0"/>
                        </a:rPr>
                        <a:t>összesen</a:t>
                      </a:r>
                    </a:p>
                  </a:txBody>
                  <a:tcPr marL="8784" marR="8784" marT="8784" marB="0" anchor="b">
                    <a:lnL>
                      <a:noFill/>
                    </a:lnL>
                    <a:lnR>
                      <a:noFill/>
                    </a:lnR>
                    <a:lnT>
                      <a:noFill/>
                    </a:lnT>
                    <a:lnB>
                      <a:noFill/>
                    </a:lnB>
                  </a:tcPr>
                </a:tc>
                <a:tc>
                  <a:txBody>
                    <a:bodyPr/>
                    <a:lstStyle/>
                    <a:p>
                      <a:pPr algn="ctr" fontAlgn="b"/>
                      <a:r>
                        <a:rPr lang="hu-HU" sz="1800" b="1" i="0" u="none" strike="noStrike" dirty="0">
                          <a:solidFill>
                            <a:schemeClr val="bg1"/>
                          </a:solidFill>
                          <a:latin typeface="Times New Roman" pitchFamily="18" charset="0"/>
                          <a:cs typeface="Times New Roman" pitchFamily="18" charset="0"/>
                        </a:rPr>
                        <a:t>9828696</a:t>
                      </a:r>
                    </a:p>
                  </a:txBody>
                  <a:tcPr marL="8784" marR="8784" marT="8784" marB="0" anchor="b">
                    <a:lnL>
                      <a:noFill/>
                    </a:lnL>
                    <a:lnR>
                      <a:noFill/>
                    </a:lnR>
                    <a:lnT>
                      <a:noFill/>
                    </a:lnT>
                    <a:lnB>
                      <a:noFill/>
                    </a:lnB>
                  </a:tcPr>
                </a:tc>
                <a:tc>
                  <a:txBody>
                    <a:bodyPr/>
                    <a:lstStyle/>
                    <a:p>
                      <a:pPr algn="ctr" fontAlgn="b"/>
                      <a:r>
                        <a:rPr lang="hu-HU" sz="2000" b="1" i="0" u="none" strike="noStrike"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562</a:t>
                      </a:r>
                    </a:p>
                  </a:txBody>
                  <a:tcPr marL="8784" marR="8784" marT="8784" marB="0" anchor="b">
                    <a:lnL>
                      <a:noFill/>
                    </a:lnL>
                    <a:lnR>
                      <a:noFill/>
                    </a:lnR>
                    <a:lnT>
                      <a:noFill/>
                    </a:lnT>
                    <a:lnB>
                      <a:noFill/>
                    </a:lnB>
                  </a:tcPr>
                </a:tc>
                <a:tc>
                  <a:txBody>
                    <a:bodyPr/>
                    <a:lstStyle/>
                    <a:p>
                      <a:pPr algn="r" fontAlgn="b"/>
                      <a:endParaRPr lang="hu-HU" sz="18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extLst>
                  <a:ext uri="{0D108BD9-81ED-4DB2-BD59-A6C34878D82A}"/>
                </a:extLst>
              </a:tr>
              <a:tr h="0">
                <a:tc>
                  <a:txBody>
                    <a:bodyPr/>
                    <a:lstStyle/>
                    <a:p>
                      <a:pPr algn="l" fontAlgn="b"/>
                      <a:r>
                        <a:rPr lang="hu-HU" sz="1600" b="1" i="0" u="none" strike="noStrike" dirty="0">
                          <a:solidFill>
                            <a:schemeClr val="bg1"/>
                          </a:solidFill>
                          <a:latin typeface="Times New Roman" pitchFamily="18" charset="0"/>
                          <a:cs typeface="Times New Roman" pitchFamily="18" charset="0"/>
                        </a:rPr>
                        <a:t>átlag</a:t>
                      </a:r>
                    </a:p>
                  </a:txBody>
                  <a:tcPr marL="8784" marR="8784" marT="8784" marB="0" anchor="b">
                    <a:lnL>
                      <a:noFill/>
                    </a:lnL>
                    <a:lnR>
                      <a:noFill/>
                    </a:lnR>
                    <a:lnT>
                      <a:noFill/>
                    </a:lnT>
                    <a:lnB>
                      <a:noFill/>
                    </a:lnB>
                  </a:tcPr>
                </a:tc>
                <a:tc>
                  <a:txBody>
                    <a:bodyPr/>
                    <a:lstStyle/>
                    <a:p>
                      <a:pPr algn="ctr" fontAlgn="b"/>
                      <a:endParaRPr lang="hu-HU" sz="16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tc>
                  <a:txBody>
                    <a:bodyPr/>
                    <a:lstStyle/>
                    <a:p>
                      <a:pPr algn="ctr" fontAlgn="b"/>
                      <a:endParaRPr lang="hu-HU" sz="16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tc>
                  <a:txBody>
                    <a:bodyPr/>
                    <a:lstStyle/>
                    <a:p>
                      <a:pPr algn="r" fontAlgn="b"/>
                      <a:r>
                        <a:rPr lang="hu-HU" sz="1600" b="1" i="0" u="none" strike="noStrike" dirty="0">
                          <a:solidFill>
                            <a:schemeClr val="bg1"/>
                          </a:solidFill>
                          <a:latin typeface="Times New Roman" pitchFamily="18" charset="0"/>
                          <a:cs typeface="Times New Roman" pitchFamily="18" charset="0"/>
                        </a:rPr>
                        <a:t>5.9011080</a:t>
                      </a:r>
                    </a:p>
                  </a:txBody>
                  <a:tcPr marL="8784" marR="8784" marT="8784" marB="0" anchor="b">
                    <a:lnL>
                      <a:noFill/>
                    </a:lnL>
                    <a:lnR>
                      <a:noFill/>
                    </a:lnR>
                    <a:lnT>
                      <a:noFill/>
                    </a:lnT>
                    <a:lnB>
                      <a:noFill/>
                    </a:lnB>
                  </a:tcPr>
                </a:tc>
                <a:extLst>
                  <a:ext uri="{0D108BD9-81ED-4DB2-BD59-A6C34878D82A}"/>
                </a:extLst>
              </a:tr>
              <a:tr h="38310">
                <a:tc>
                  <a:txBody>
                    <a:bodyPr/>
                    <a:lstStyle/>
                    <a:p>
                      <a:pPr algn="l" fontAlgn="b"/>
                      <a:r>
                        <a:rPr lang="hu-HU" sz="1600" b="1" i="0" u="none" strike="noStrike" dirty="0">
                          <a:solidFill>
                            <a:schemeClr val="bg1"/>
                          </a:solidFill>
                          <a:latin typeface="Times New Roman" pitchFamily="18" charset="0"/>
                          <a:cs typeface="Times New Roman" pitchFamily="18" charset="0"/>
                        </a:rPr>
                        <a:t>szórás</a:t>
                      </a:r>
                    </a:p>
                  </a:txBody>
                  <a:tcPr marL="8784" marR="8784" marT="8784" marB="0" anchor="b">
                    <a:lnL>
                      <a:noFill/>
                    </a:lnL>
                    <a:lnR>
                      <a:noFill/>
                    </a:lnR>
                    <a:lnT>
                      <a:noFill/>
                    </a:lnT>
                    <a:lnB>
                      <a:noFill/>
                    </a:lnB>
                  </a:tcPr>
                </a:tc>
                <a:tc>
                  <a:txBody>
                    <a:bodyPr/>
                    <a:lstStyle/>
                    <a:p>
                      <a:pPr algn="ctr" fontAlgn="b"/>
                      <a:endParaRPr lang="hu-HU" sz="16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tc>
                  <a:txBody>
                    <a:bodyPr/>
                    <a:lstStyle/>
                    <a:p>
                      <a:pPr algn="ctr" fontAlgn="b"/>
                      <a:endParaRPr lang="hu-HU" sz="1600" b="1" i="0" u="none" strike="noStrike" dirty="0">
                        <a:solidFill>
                          <a:schemeClr val="bg1"/>
                        </a:solidFill>
                        <a:latin typeface="Times New Roman" pitchFamily="18" charset="0"/>
                        <a:cs typeface="Times New Roman" pitchFamily="18" charset="0"/>
                      </a:endParaRPr>
                    </a:p>
                  </a:txBody>
                  <a:tcPr marL="8784" marR="8784" marT="8784" marB="0" anchor="b">
                    <a:lnL>
                      <a:noFill/>
                    </a:lnL>
                    <a:lnR>
                      <a:noFill/>
                    </a:lnR>
                    <a:lnT>
                      <a:noFill/>
                    </a:lnT>
                    <a:lnB>
                      <a:noFill/>
                    </a:lnB>
                  </a:tcPr>
                </a:tc>
                <a:tc>
                  <a:txBody>
                    <a:bodyPr/>
                    <a:lstStyle/>
                    <a:p>
                      <a:pPr algn="r" fontAlgn="b"/>
                      <a:r>
                        <a:rPr lang="hu-HU" sz="1600" b="1" i="0" u="none" strike="noStrike" dirty="0">
                          <a:solidFill>
                            <a:schemeClr val="bg1"/>
                          </a:solidFill>
                          <a:latin typeface="Times New Roman" pitchFamily="18" charset="0"/>
                          <a:cs typeface="Times New Roman" pitchFamily="18" charset="0"/>
                        </a:rPr>
                        <a:t>1.7577047</a:t>
                      </a:r>
                    </a:p>
                  </a:txBody>
                  <a:tcPr marL="8784" marR="8784" marT="8784" marB="0" anchor="b">
                    <a:lnL>
                      <a:noFill/>
                    </a:lnL>
                    <a:lnR>
                      <a:noFill/>
                    </a:lnR>
                    <a:lnT>
                      <a:noFill/>
                    </a:lnT>
                    <a:lnB>
                      <a:noFill/>
                    </a:lnB>
                  </a:tcPr>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07504" y="2708920"/>
            <a:ext cx="7848872" cy="3785652"/>
          </a:xfrm>
          <a:prstGeom prst="rect">
            <a:avLst/>
          </a:prstGeom>
        </p:spPr>
        <p:txBody>
          <a:bodyPr wrap="square">
            <a:spAutoFit/>
          </a:bodyPr>
          <a:lstStyle/>
          <a:p>
            <a:pPr marL="457200" lvl="2" indent="-457200">
              <a:spcBef>
                <a:spcPts val="0"/>
              </a:spcBef>
              <a:buClr>
                <a:srgbClr val="FF0000"/>
              </a:buClr>
              <a:buFont typeface="Arial" panose="020B0604020202020204" pitchFamily="34" charset="0"/>
              <a:buChar char="•"/>
            </a:pPr>
            <a:r>
              <a:rPr lang="en-US"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Multidisciplinary team</a:t>
            </a:r>
            <a:r>
              <a:rPr 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Törökbálint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Pulmonology</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Hospital</a:t>
            </a:r>
            <a:endPar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- 7 </a:t>
            </a:r>
            <a:r>
              <a:rPr lang="en-US"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
            </a:r>
            <a:r>
              <a:rPr lang="hu-HU" sz="24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ediatric</a:t>
            </a: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p</a:t>
            </a:r>
            <a:r>
              <a:rPr lang="en-US" sz="24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ulmonolog</a:t>
            </a:r>
            <a:r>
              <a:rPr lang="hu-HU" sz="24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ist</a:t>
            </a: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p>
          <a:p>
            <a:pPr marL="0" lvl="4">
              <a:spcBef>
                <a:spcPts val="0"/>
              </a:spcBef>
              <a:buClr>
                <a:srgbClr val="FF0000"/>
              </a:buClr>
            </a:pP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CF dietician</a:t>
            </a:r>
            <a:endPar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sz="24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Physiotherapist</a:t>
            </a:r>
            <a:endPar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4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Psychologist</a:t>
            </a:r>
            <a:endPar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Network </a:t>
            </a:r>
            <a:r>
              <a:rPr lang="en-US" sz="2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of </a:t>
            </a:r>
            <a:r>
              <a:rPr lang="en-US"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specialists</a:t>
            </a:r>
            <a:endPar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Endocrinology</a:t>
            </a:r>
            <a:endPar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ENT</a:t>
            </a:r>
            <a:r>
              <a:rPr lang="en-US"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Psychiatry</a:t>
            </a:r>
            <a:endPar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GI,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Liver Disease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CF</a:t>
            </a:r>
            <a:endParaRPr lang="en-US"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258011" y="332656"/>
            <a:ext cx="8496944" cy="646331"/>
          </a:xfrm>
          <a:prstGeom prst="rect">
            <a:avLst/>
          </a:prstGeom>
        </p:spPr>
        <p:txBody>
          <a:bodyPr wrap="square">
            <a:spAutoFit/>
          </a:bodyPr>
          <a:lstStyle/>
          <a:p>
            <a:pPr>
              <a:spcBef>
                <a:spcPct val="50000"/>
              </a:spcBef>
            </a:pP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CF centre –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the</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Multidisciplinary</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Team</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pic>
        <p:nvPicPr>
          <p:cNvPr id="4"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4370403"/>
            <a:ext cx="4334637" cy="2226374"/>
          </a:xfrm>
          <a:prstGeom prst="rect">
            <a:avLst/>
          </a:prstGeom>
        </p:spPr>
      </p:pic>
      <p:sp>
        <p:nvSpPr>
          <p:cNvPr id="5" name="Téglalap 4"/>
          <p:cNvSpPr/>
          <p:nvPr/>
        </p:nvSpPr>
        <p:spPr>
          <a:xfrm>
            <a:off x="239147" y="1337084"/>
            <a:ext cx="8208912" cy="892552"/>
          </a:xfrm>
          <a:prstGeom prst="rect">
            <a:avLst/>
          </a:prstGeom>
        </p:spPr>
        <p:txBody>
          <a:bodyPr wrap="square">
            <a:spAutoFit/>
          </a:bodyPr>
          <a:lstStyle/>
          <a:p>
            <a:pPr lvl="0"/>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Pediatric</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Dept</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Pulmonology</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Hospital</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of </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Törökbálint</a:t>
            </a:r>
          </a:p>
          <a:p>
            <a:pPr lvl="0"/>
            <a:r>
              <a:rPr 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- 56 </a:t>
            </a:r>
            <a:r>
              <a:rPr lang="hu-HU" sz="26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children</a:t>
            </a:r>
            <a:r>
              <a:rPr 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with</a:t>
            </a:r>
            <a:r>
              <a:rPr 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CF</a:t>
            </a:r>
            <a:endParaRPr lang="hu-HU" sz="26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98358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95536" y="1484784"/>
            <a:ext cx="8424936" cy="4995214"/>
          </a:xfrm>
          <a:prstGeom prst="rect">
            <a:avLst/>
          </a:prstGeom>
        </p:spPr>
        <p:txBody>
          <a:bodyPr wrap="square">
            <a:spAutoFit/>
          </a:bodyPr>
          <a:lstStyle/>
          <a:p>
            <a:pPr marL="457200" indent="-457200">
              <a:lnSpc>
                <a:spcPct val="90000"/>
              </a:lnSpc>
              <a:buClr>
                <a:srgbClr val="FF0000"/>
              </a:buClr>
              <a:buFont typeface="Arial" panose="020B0604020202020204" pitchFamily="34" charset="0"/>
              <a:buChar char="•"/>
            </a:pP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Specialist CF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staff</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t</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reat</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all CF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problems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24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hour access for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patients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by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phone or direct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contact</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Reliable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sweat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tests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Lung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function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testing</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X-rays &amp;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Scanners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Bronchoscopy service</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Various </a:t>
            </a:r>
            <a:r>
              <a:rPr lang="en-GB" altLang="hu-HU" sz="26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specialist facilities - contacts with other </a:t>
            </a:r>
            <a:r>
              <a:rPr lang="en-GB" alt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experts</a:t>
            </a:r>
            <a:endParaRPr lang="hu-HU" alt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lvl="2">
              <a:lnSpc>
                <a:spcPct val="90000"/>
              </a:lnSpc>
              <a:buClr>
                <a:srgbClr val="FF0000"/>
              </a:buCl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Nasogastric </a:t>
            </a:r>
            <a:r>
              <a:rPr lang="en-GB" altLang="hu-HU" sz="2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&amp; gastrostomy </a:t>
            </a:r>
            <a:r>
              <a:rPr lang="en-GB"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service</a:t>
            </a:r>
            <a:endParaRPr lang="hu-HU"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lvl="3">
              <a:lnSpc>
                <a:spcPct val="90000"/>
              </a:lnSpc>
              <a:buClr>
                <a:srgbClr val="FF0000"/>
              </a:buClr>
            </a:pPr>
            <a:r>
              <a:rPr lang="hu-HU"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GB"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Liaison </a:t>
            </a:r>
            <a:r>
              <a:rPr lang="en-GB" altLang="hu-HU" sz="2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 </a:t>
            </a:r>
            <a:r>
              <a:rPr lang="en-GB"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a:t>
            </a:r>
            <a:r>
              <a:rPr lang="hu-HU"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4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transplant</a:t>
            </a:r>
            <a:r>
              <a:rPr lang="hu-HU" alt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centre</a:t>
            </a: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Psychological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support - CF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related</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Educational</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material</a:t>
            </a:r>
            <a:endPar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323528" y="260648"/>
            <a:ext cx="8496944" cy="646331"/>
          </a:xfrm>
          <a:prstGeom prst="rect">
            <a:avLst/>
          </a:prstGeom>
        </p:spPr>
        <p:txBody>
          <a:bodyPr wrap="square">
            <a:spAutoFit/>
          </a:bodyPr>
          <a:lstStyle/>
          <a:p>
            <a:pPr>
              <a:spcBef>
                <a:spcPct val="50000"/>
              </a:spcBef>
            </a:pPr>
            <a:r>
              <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Centre treated patients have better prognosis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37727" y="1484784"/>
            <a:ext cx="8424936" cy="4081117"/>
          </a:xfrm>
          <a:prstGeom prst="rect">
            <a:avLst/>
          </a:prstGeom>
        </p:spPr>
        <p:txBody>
          <a:bodyPr wrap="square">
            <a:spAutoFit/>
          </a:bodyPr>
          <a:lstStyle/>
          <a:p>
            <a:pPr>
              <a:lnSpc>
                <a:spcPct val="90000"/>
              </a:lnSpc>
              <a:buClr>
                <a:srgbClr val="FF0000"/>
              </a:buClr>
            </a:pPr>
            <a:r>
              <a:rPr lang="hu-HU" altLang="hu-HU" sz="26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Frequency</a:t>
            </a:r>
            <a:r>
              <a:rPr lang="hu-HU" alt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of </a:t>
            </a:r>
            <a:r>
              <a:rPr lang="hu-HU" altLang="hu-HU" sz="2600" dirty="0" err="1"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visits</a:t>
            </a:r>
            <a:r>
              <a:rPr lang="hu-HU" altLang="hu-HU" sz="2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p>
          <a:p>
            <a:pPr lvl="1">
              <a:lnSpc>
                <a:spcPct val="90000"/>
              </a:lnSpc>
              <a:buClr>
                <a:srgbClr val="FF0000"/>
              </a:buCl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children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usually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seen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e</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very </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-3 months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infants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weekly-monthly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first</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year</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few</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children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seen</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yearly</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annual</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review</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4 a</a:t>
            </a:r>
            <a:r>
              <a:rPr lang="en-GB"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dequate</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clinic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rooms</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Other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staff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accessible</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physiotherapist</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lvl="7">
              <a:lnSpc>
                <a:spcPct val="90000"/>
              </a:lnSpc>
              <a:buClr>
                <a:srgbClr val="FF0000"/>
              </a:buClr>
            </a:pP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dietitian</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lvl="7">
              <a:lnSpc>
                <a:spcPct val="90000"/>
              </a:lnSpc>
              <a:buClr>
                <a:srgbClr val="FF0000"/>
              </a:buCl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psychologist</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nSpc>
                <a:spcPct val="90000"/>
              </a:lnSpc>
              <a:buClr>
                <a:srgbClr val="FF0000"/>
              </a:buClr>
              <a:buFont typeface="Arial" panose="020B0604020202020204" pitchFamily="34" charset="0"/>
              <a:buChar char="•"/>
            </a:pPr>
            <a:endParaRPr lang="hu-HU" altLang="hu-HU"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258011" y="116632"/>
            <a:ext cx="8496944" cy="646331"/>
          </a:xfrm>
          <a:prstGeom prst="rect">
            <a:avLst/>
          </a:prstGeom>
        </p:spPr>
        <p:txBody>
          <a:bodyPr wrap="square">
            <a:spAutoFit/>
          </a:bodyPr>
          <a:lstStyle/>
          <a:p>
            <a:pPr>
              <a:spcBef>
                <a:spcPct val="50000"/>
              </a:spcBef>
            </a:pPr>
            <a:r>
              <a:rPr lang="hu-HU" altLang="hu-HU" sz="3600" dirty="0" err="1">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O</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utpatient</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clinic</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449486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434076" y="116632"/>
            <a:ext cx="8229600" cy="725470"/>
          </a:xfrm>
        </p:spPr>
        <p:txBody>
          <a:bodyPr anchor="b"/>
          <a:lstStyle/>
          <a:p>
            <a:r>
              <a:rPr lang="en-US" sz="36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Outpatient Infection Prevention</a:t>
            </a:r>
          </a:p>
        </p:txBody>
      </p:sp>
      <p:sp>
        <p:nvSpPr>
          <p:cNvPr id="53251" name="Rectangle 3"/>
          <p:cNvSpPr>
            <a:spLocks noGrp="1" noChangeArrowheads="1"/>
          </p:cNvSpPr>
          <p:nvPr>
            <p:ph type="body" idx="4294967295"/>
          </p:nvPr>
        </p:nvSpPr>
        <p:spPr>
          <a:xfrm>
            <a:off x="323528" y="1052736"/>
            <a:ext cx="8820472" cy="5184576"/>
          </a:xfrm>
        </p:spPr>
        <p:txBody>
          <a:bodyPr/>
          <a:lstStyle/>
          <a:p>
            <a:pPr>
              <a:lnSpc>
                <a:spcPct val="90000"/>
              </a:lnSpc>
              <a:buClr>
                <a:srgbClr val="FF0000"/>
              </a:buClr>
            </a:pP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Patients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seen</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on</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separate</a:t>
            </a: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alt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days</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with and without chronic P. aeruginosa</a:t>
            </a:r>
            <a:r>
              <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multi-drug resistant organisms </a:t>
            </a:r>
            <a:endPar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endParaRPr 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Minimize time in the waiting room</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go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directly to the exam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room</a:t>
            </a:r>
            <a:endPar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endParaRPr 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Children</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wear</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face</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mask</a:t>
            </a:r>
            <a:endPar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endParaRPr lang="hu-HU" alt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high standard of hygiene by all </a:t>
            </a:r>
            <a:r>
              <a:rPr lang="en-GB"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staff</a:t>
            </a:r>
            <a:endParaRPr lang="hu-HU" alt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endParaRPr 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Disinfect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equipment between patient contacts</a:t>
            </a:r>
          </a:p>
          <a:p>
            <a:pPr>
              <a:lnSpc>
                <a:spcPct val="90000"/>
              </a:lnSpc>
              <a:buClr>
                <a:srgbClr val="FF0000"/>
              </a:buClr>
            </a:pPr>
            <a:endParaRPr lang="hu-HU" sz="1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90000"/>
              </a:lnSpc>
              <a:buClr>
                <a:srgbClr val="FF0000"/>
              </a:buClr>
            </a:pP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Observe the “3 foot rule” in the waiting room and all social situations</a:t>
            </a:r>
            <a:endParaRPr lang="en-US"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30628" y="825579"/>
            <a:ext cx="8882744" cy="6032421"/>
          </a:xfrm>
          <a:prstGeom prst="rect">
            <a:avLst/>
          </a:prstGeom>
        </p:spPr>
        <p:txBody>
          <a:bodyPr wrap="square">
            <a:spAutoFit/>
          </a:bodyPr>
          <a:lstStyle/>
          <a:p>
            <a:pPr marL="342900" lvl="4" indent="-342900">
              <a:spcBef>
                <a:spcPts val="0"/>
              </a:spcBef>
              <a:buClr>
                <a:srgbClr val="FF0000"/>
              </a:buClr>
              <a:buFont typeface="Arial" panose="020B0604020202020204" pitchFamily="34" charset="0"/>
              <a:buChar char="•"/>
            </a:pP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ediatric</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p</a:t>
            </a:r>
            <a:r>
              <a:rPr lang="en-US"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ulmonolog</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ist</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named</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consultant</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with</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lead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role</a:t>
            </a:r>
            <a:endPar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endParaRPr lang="hu-HU" sz="10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lvl="4" indent="-342900">
              <a:spcBef>
                <a:spcPts val="0"/>
              </a:spcBef>
              <a:buClr>
                <a:srgbClr val="FF0000"/>
              </a:buClr>
              <a:buFont typeface="Arial" panose="020B0604020202020204" pitchFamily="34" charset="0"/>
              <a:buChar char="•"/>
            </a:pP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Health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Care</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Assistant</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measure</a:t>
            </a:r>
            <a:r>
              <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height</a:t>
            </a:r>
            <a:r>
              <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weight</a:t>
            </a:r>
            <a:r>
              <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oxygen</a:t>
            </a:r>
            <a:r>
              <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sats</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marL="342900" lvl="4" indent="-342900">
              <a:spcBef>
                <a:spcPts val="0"/>
              </a:spcBef>
              <a:buClr>
                <a:srgbClr val="FF0000"/>
              </a:buClr>
              <a:buFont typeface="Arial" panose="020B0604020202020204" pitchFamily="34" charset="0"/>
              <a:buChar char="•"/>
            </a:pPr>
            <a:endParaRPr 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lvl="4" indent="-342900">
              <a:spcBef>
                <a:spcPts val="0"/>
              </a:spcBef>
              <a:buClr>
                <a:srgbClr val="FF0000"/>
              </a:buClr>
              <a:buFont typeface="Arial" panose="020B0604020202020204" pitchFamily="34" charset="0"/>
              <a:buChar char="•"/>
            </a:pP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Respiratory</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physiologist</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measure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lung</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function</a:t>
            </a:r>
            <a:endPar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indent="-342900">
              <a:spcBef>
                <a:spcPts val="0"/>
              </a:spcBef>
              <a:buClr>
                <a:srgbClr val="FF0000"/>
              </a:buClr>
              <a:buFont typeface="Arial" panose="020B0604020202020204" pitchFamily="34" charset="0"/>
              <a:buChar char="•"/>
            </a:pPr>
            <a:endParaRPr lang="hu-HU" sz="1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lvl="4" indent="-342900">
              <a:spcBef>
                <a:spcPts val="0"/>
              </a:spcBef>
              <a:buClr>
                <a:srgbClr val="FF0000"/>
              </a:buClr>
              <a:buFont typeface="Arial" panose="020B0604020202020204" pitchFamily="34" charset="0"/>
              <a:buChar char="•"/>
            </a:pP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CF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dietician</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determine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individual</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energy</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needs</a:t>
            </a:r>
            <a:endPar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management of PERT, vitamin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intake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diabetes </a:t>
            </a:r>
            <a:endParaRPr lang="hu-HU"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indent="-342900">
              <a:spcBef>
                <a:spcPts val="0"/>
              </a:spcBef>
              <a:buClr>
                <a:srgbClr val="FF0000"/>
              </a:buClr>
              <a:buFont typeface="Arial" panose="020B0604020202020204" pitchFamily="34" charset="0"/>
              <a:buChar char="•"/>
            </a:pPr>
            <a:endParaRPr lang="hu-HU" sz="1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lvl="4" indent="-342900">
              <a:spcBef>
                <a:spcPts val="0"/>
              </a:spcBef>
              <a:buClr>
                <a:srgbClr val="FF0000"/>
              </a:buClr>
              <a:buFont typeface="Arial" panose="020B0604020202020204" pitchFamily="34" charset="0"/>
              <a:buChar char="•"/>
            </a:pP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Physiotherapist</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assess</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patients</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respiratory</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status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breathing</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rate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breathing</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pattern</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sputum</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marL="0" lvl="4">
              <a:spcBef>
                <a:spcPts val="0"/>
              </a:spcBef>
              <a:buClr>
                <a:srgbClr val="FF0000"/>
              </a:buClr>
            </a:pP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review</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airway</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clearance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inhalation</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techniques</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marL="0" lvl="4">
              <a:spcBef>
                <a:spcPts val="0"/>
              </a:spcBef>
              <a:buClr>
                <a:srgbClr val="FF0000"/>
              </a:buClr>
            </a:pP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education</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training</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optimal</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use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of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airway</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clearance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techniques</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devices</a:t>
            </a:r>
            <a:endPar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a:spcBef>
                <a:spcPts val="0"/>
              </a:spcBef>
              <a:buClr>
                <a:srgbClr val="FF0000"/>
              </a:buClr>
            </a:pP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review</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excercise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capacity</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and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tolerance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posture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chest</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mobility</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muscle</a:t>
            </a:r>
            <a:r>
              <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2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strength</a:t>
            </a:r>
            <a:endParaRPr lang="hu-HU"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lvl="4" indent="-342900">
              <a:spcBef>
                <a:spcPts val="0"/>
              </a:spcBef>
              <a:buClr>
                <a:srgbClr val="FF0000"/>
              </a:buClr>
              <a:buFont typeface="Arial" panose="020B0604020202020204" pitchFamily="34" charset="0"/>
              <a:buChar char="•"/>
            </a:pPr>
            <a:endParaRPr lang="hu-HU" sz="1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lvl="4" indent="-342900">
              <a:spcBef>
                <a:spcPts val="0"/>
              </a:spcBef>
              <a:buClr>
                <a:srgbClr val="FF0000"/>
              </a:buClr>
              <a:buFont typeface="Arial" panose="020B0604020202020204" pitchFamily="34" charset="0"/>
              <a:buChar char="•"/>
            </a:pP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Psychologist</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a:t>
            </a:r>
            <a:r>
              <a:rPr lang="en-US"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psychological assessment and provision of </a:t>
            </a:r>
            <a:r>
              <a:rPr lang="en-US" sz="22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individualised</a:t>
            </a:r>
            <a:r>
              <a:rPr lang="en-US"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therapy for patients and their </a:t>
            </a:r>
            <a:r>
              <a:rPr lang="en-US" sz="2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families</a:t>
            </a:r>
            <a:endParaRPr lang="en-US" sz="22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323528" y="0"/>
            <a:ext cx="8496944" cy="646331"/>
          </a:xfrm>
          <a:prstGeom prst="rect">
            <a:avLst/>
          </a:prstGeom>
        </p:spPr>
        <p:txBody>
          <a:bodyPr wrap="square">
            <a:spAutoFit/>
          </a:bodyPr>
          <a:lstStyle/>
          <a:p>
            <a:pPr>
              <a:spcBef>
                <a:spcPct val="50000"/>
              </a:spcBef>
            </a:pP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The </a:t>
            </a:r>
            <a:r>
              <a:rPr lang="hu-HU" altLang="hu-HU" sz="36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Multidisciplinary</a:t>
            </a:r>
            <a:r>
              <a:rPr lang="hu-HU" altLang="hu-HU" sz="36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Team</a:t>
            </a:r>
            <a:endParaRPr lang="en-GB" altLang="hu-HU" sz="36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453618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258010" y="1196752"/>
            <a:ext cx="8433658" cy="5746188"/>
          </a:xfrm>
          <a:prstGeom prst="rect">
            <a:avLst/>
          </a:prstGeom>
        </p:spPr>
        <p:txBody>
          <a:bodyPr wrap="square">
            <a:spAutoFit/>
          </a:bodyPr>
          <a:lstStyle/>
          <a:p>
            <a:pPr>
              <a:buClr>
                <a:srgbClr val="FF0000"/>
              </a:buClr>
            </a:pPr>
            <a:r>
              <a:rPr lang="en-US" sz="28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Status </a:t>
            </a:r>
            <a:r>
              <a:rPr lang="en-US" sz="28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check and optimization of care management of CF-related symptoms</a:t>
            </a:r>
          </a:p>
          <a:p>
            <a:pPr lvl="2"/>
            <a:r>
              <a:rPr lang="hu-HU" sz="2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Pulmonary</a:t>
            </a:r>
            <a:r>
              <a:rPr lang="en-US" sz="2800" dirty="0"/>
              <a:t>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(PFTs, sputum cultures) </a:t>
            </a:r>
            <a:endParaRPr lang="hu-HU" sz="3200" dirty="0" smtClean="0"/>
          </a:p>
          <a:p>
            <a:pPr lvl="2"/>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Pancreatic insufficiency</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GI </a:t>
            </a:r>
            <a:r>
              <a:rPr lang="hu-HU" sz="2600"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tract</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hu-HU"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Sinus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disease</a:t>
            </a:r>
            <a:b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hu-HU" sz="26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6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Bone </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health</a:t>
            </a:r>
            <a:b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u-HU" sz="26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6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Nutrition/weight </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management</a:t>
            </a:r>
            <a:b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u-HU" sz="26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6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Mental </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health</a:t>
            </a:r>
          </a:p>
          <a:p>
            <a:pPr marL="457200" indent="-457200">
              <a:lnSpc>
                <a:spcPct val="90000"/>
              </a:lnSpc>
              <a:buClr>
                <a:srgbClr val="FF0000"/>
              </a:buClr>
              <a:buFont typeface="Arial" panose="020B0604020202020204" pitchFamily="34" charset="0"/>
              <a:buChar char="•"/>
            </a:pPr>
            <a:endParaRPr lang="hu-HU" altLang="hu-HU" sz="20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0000"/>
              </a:buClr>
            </a:pPr>
            <a:r>
              <a:rPr lang="en-US" sz="28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Focus on overall </a:t>
            </a:r>
            <a:r>
              <a:rPr lang="en-US" sz="28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health</a:t>
            </a:r>
            <a:r>
              <a:rPr lang="hu-HU" sz="28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hu-HU" sz="28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n-US" sz="2800" dirty="0" err="1"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reat</a:t>
            </a:r>
            <a:r>
              <a:rPr lang="en-US" sz="28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800"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day-to-day </a:t>
            </a:r>
            <a:r>
              <a:rPr lang="en-US" sz="28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problems</a:t>
            </a:r>
            <a:endParaRPr lang="hu-HU" sz="28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Clr>
                <a:srgbClr val="FF0000"/>
              </a:buClr>
            </a:pPr>
            <a:r>
              <a:rPr lang="en-US" sz="12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u-HU" sz="12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hu-HU" sz="26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Health </a:t>
            </a:r>
            <a:r>
              <a:rPr lang="hu-HU"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history</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c</a:t>
            </a:r>
            <a:r>
              <a:rPr lang="en-US" sz="2600"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hanges</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over time</a:t>
            </a:r>
          </a:p>
          <a:p>
            <a:pPr lvl="2">
              <a:lnSpc>
                <a:spcPct val="90000"/>
              </a:lnSpc>
              <a:buClr>
                <a:srgbClr val="FF0000"/>
              </a:buClr>
            </a:pP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Coordination of care (between specialists</a:t>
            </a: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lvl="2">
              <a:lnSpc>
                <a:spcPct val="90000"/>
              </a:lnSpc>
              <a:buClr>
                <a:srgbClr val="FF0000"/>
              </a:buClr>
            </a:pPr>
            <a:r>
              <a:rPr 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Referrals</a:t>
            </a:r>
          </a:p>
          <a:p>
            <a:pPr lvl="2">
              <a:lnSpc>
                <a:spcPct val="90000"/>
              </a:lnSpc>
              <a:buClr>
                <a:srgbClr val="FF0000"/>
              </a:buClr>
            </a:pPr>
            <a:r>
              <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en-GB"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Review treatment</a:t>
            </a:r>
            <a:endParaRPr lang="hu-HU" altLang="hu-HU" sz="26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églalap 2"/>
          <p:cNvSpPr/>
          <p:nvPr/>
        </p:nvSpPr>
        <p:spPr>
          <a:xfrm>
            <a:off x="258010" y="0"/>
            <a:ext cx="8850493" cy="1138773"/>
          </a:xfrm>
          <a:prstGeom prst="rect">
            <a:avLst/>
          </a:prstGeom>
        </p:spPr>
        <p:txBody>
          <a:bodyPr wrap="square">
            <a:spAutoFit/>
          </a:bodyPr>
          <a:lstStyle/>
          <a:p>
            <a:pPr>
              <a:spcBef>
                <a:spcPct val="50000"/>
              </a:spcBef>
            </a:pPr>
            <a:r>
              <a:rPr lang="hu-HU" altLang="hu-HU" sz="3400" dirty="0" err="1">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O</a:t>
            </a:r>
            <a:r>
              <a:rPr lang="hu-HU" altLang="hu-HU" sz="34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utpatient</a:t>
            </a:r>
            <a:r>
              <a:rPr lang="hu-HU" altLang="hu-HU" sz="34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4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clinic</a:t>
            </a:r>
            <a:r>
              <a:rPr lang="hu-HU" altLang="hu-HU" sz="34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 </a:t>
            </a:r>
            <a:r>
              <a:rPr lang="hu-HU" altLang="hu-HU" sz="34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What</a:t>
            </a:r>
            <a:r>
              <a:rPr lang="hu-HU" altLang="hu-HU" sz="34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4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happens</a:t>
            </a:r>
            <a:r>
              <a:rPr lang="hu-HU" altLang="hu-HU" sz="34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4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during</a:t>
            </a:r>
            <a:r>
              <a:rPr lang="hu-HU" altLang="hu-HU" sz="34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 </a:t>
            </a:r>
            <a:r>
              <a:rPr lang="hu-HU" altLang="hu-HU" sz="34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healthy</a:t>
            </a:r>
            <a:r>
              <a:rPr lang="hu-HU" altLang="hu-HU" sz="34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 </a:t>
            </a:r>
            <a:r>
              <a:rPr lang="hu-HU" altLang="hu-HU" sz="3400" dirty="0" err="1"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visit</a:t>
            </a:r>
            <a:r>
              <a:rPr lang="hu-HU" altLang="hu-HU" sz="3400" dirty="0" smtClean="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rPr>
              <a:t>?</a:t>
            </a:r>
            <a:endParaRPr lang="en-GB" altLang="hu-HU" sz="3400" dirty="0">
              <a:solidFill>
                <a:srgbClr val="FFFF00"/>
              </a:solidFill>
              <a:effectLst>
                <a:outerShdw blurRad="38100" dist="38100" dir="2700000" algn="tl">
                  <a:srgbClr val="000000">
                    <a:alpha val="43137"/>
                  </a:srgbClr>
                </a:outerShdw>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104032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543F650E877F4CAD8BC709B4AD1863" ma:contentTypeVersion="0" ma:contentTypeDescription="Create a new document." ma:contentTypeScope="" ma:versionID="407461fc59827e37d89bc03738b1d93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A07C17-63B2-45E7-83CD-27E02C41F565}"/>
</file>

<file path=customXml/itemProps2.xml><?xml version="1.0" encoding="utf-8"?>
<ds:datastoreItem xmlns:ds="http://schemas.openxmlformats.org/officeDocument/2006/customXml" ds:itemID="{5CC26CB4-F0C3-4982-9FED-F25735B711BD}"/>
</file>

<file path=customXml/itemProps3.xml><?xml version="1.0" encoding="utf-8"?>
<ds:datastoreItem xmlns:ds="http://schemas.openxmlformats.org/officeDocument/2006/customXml" ds:itemID="{BFDFCD29-B456-4F3B-B73D-0535C6EF9AEB}"/>
</file>

<file path=docProps/app.xml><?xml version="1.0" encoding="utf-8"?>
<Properties xmlns="http://schemas.openxmlformats.org/officeDocument/2006/extended-properties" xmlns:vt="http://schemas.openxmlformats.org/officeDocument/2006/docPropsVTypes">
  <TotalTime>11865</TotalTime>
  <Words>2388</Words>
  <Application>Microsoft Office PowerPoint</Application>
  <PresentationFormat>Diavetítés a képernyőre (4:3 oldalarány)</PresentationFormat>
  <Paragraphs>344</Paragraphs>
  <Slides>17</Slides>
  <Notes>16</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17</vt:i4>
      </vt:variant>
    </vt:vector>
  </HeadingPairs>
  <TitlesOfParts>
    <vt:vector size="21" baseType="lpstr">
      <vt:lpstr>Arial</vt:lpstr>
      <vt:lpstr>Calibri</vt:lpstr>
      <vt:lpstr>Times New Roman</vt:lpstr>
      <vt:lpstr>Office-téma</vt:lpstr>
      <vt:lpstr>PowerPoint bemutató</vt:lpstr>
      <vt:lpstr>PowerPoint bemutató</vt:lpstr>
      <vt:lpstr>PowerPoint bemutató</vt:lpstr>
      <vt:lpstr>PowerPoint bemutató</vt:lpstr>
      <vt:lpstr>PowerPoint bemutató</vt:lpstr>
      <vt:lpstr>PowerPoint bemutató</vt:lpstr>
      <vt:lpstr>Outpatient Infection Prevention</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Cystas fibrosis: álom vagy valóság</dc:title>
  <dc:creator>User</dc:creator>
  <cp:lastModifiedBy>eva.gyurus</cp:lastModifiedBy>
  <cp:revision>529</cp:revision>
  <cp:lastPrinted>2017-09-27T05:06:33Z</cp:lastPrinted>
  <dcterms:created xsi:type="dcterms:W3CDTF">2014-11-01T07:23:39Z</dcterms:created>
  <dcterms:modified xsi:type="dcterms:W3CDTF">2017-09-28T07:58:30Z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0x010100C0543F650E877F4CAD8BC709B4AD1863</vt:lpwstr>
  </property>
</Properties>
</file>